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79.xml" ContentType="application/vnd.openxmlformats-officedocument.presentationml.notesSlide+xml"/>
  <Default Extension="png" ContentType="image/png"/>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Default Extension="wmf" ContentType="image/x-wmf"/>
  <Override PartName="/ppt/slides/slide41.xml" ContentType="application/vnd.openxmlformats-officedocument.presentationml.slide+xml"/>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0"/>
  </p:notesMasterIdLst>
  <p:sldIdLst>
    <p:sldId id="256" r:id="rId2"/>
    <p:sldId id="257" r:id="rId3"/>
    <p:sldId id="258" r:id="rId4"/>
    <p:sldId id="260" r:id="rId5"/>
    <p:sldId id="261" r:id="rId6"/>
    <p:sldId id="262" r:id="rId7"/>
    <p:sldId id="263" r:id="rId8"/>
    <p:sldId id="259"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7" r:id="rId22"/>
    <p:sldId id="278" r:id="rId23"/>
    <p:sldId id="279" r:id="rId24"/>
    <p:sldId id="276" r:id="rId25"/>
    <p:sldId id="281" r:id="rId26"/>
    <p:sldId id="282" r:id="rId27"/>
    <p:sldId id="283" r:id="rId28"/>
    <p:sldId id="284" r:id="rId29"/>
    <p:sldId id="285" r:id="rId30"/>
    <p:sldId id="286" r:id="rId31"/>
    <p:sldId id="287" r:id="rId32"/>
    <p:sldId id="288" r:id="rId33"/>
    <p:sldId id="280" r:id="rId34"/>
    <p:sldId id="309"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10" r:id="rId56"/>
    <p:sldId id="311" r:id="rId57"/>
    <p:sldId id="312" r:id="rId58"/>
    <p:sldId id="313" r:id="rId59"/>
    <p:sldId id="391"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92"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93"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485" r:id="rId140"/>
    <p:sldId id="395"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 id="439" r:id="rId184"/>
    <p:sldId id="440" r:id="rId185"/>
    <p:sldId id="441" r:id="rId186"/>
    <p:sldId id="442" r:id="rId187"/>
    <p:sldId id="443" r:id="rId188"/>
    <p:sldId id="444" r:id="rId189"/>
    <p:sldId id="445" r:id="rId190"/>
    <p:sldId id="446" r:id="rId191"/>
    <p:sldId id="447" r:id="rId192"/>
    <p:sldId id="448" r:id="rId193"/>
    <p:sldId id="449" r:id="rId194"/>
    <p:sldId id="450" r:id="rId195"/>
    <p:sldId id="451" r:id="rId196"/>
    <p:sldId id="452" r:id="rId197"/>
    <p:sldId id="453" r:id="rId198"/>
    <p:sldId id="454" r:id="rId199"/>
    <p:sldId id="455" r:id="rId200"/>
    <p:sldId id="456" r:id="rId201"/>
    <p:sldId id="457" r:id="rId202"/>
    <p:sldId id="458" r:id="rId203"/>
    <p:sldId id="459" r:id="rId204"/>
    <p:sldId id="460" r:id="rId205"/>
    <p:sldId id="461" r:id="rId206"/>
    <p:sldId id="462" r:id="rId207"/>
    <p:sldId id="463" r:id="rId208"/>
    <p:sldId id="464" r:id="rId209"/>
    <p:sldId id="465" r:id="rId210"/>
    <p:sldId id="466" r:id="rId211"/>
    <p:sldId id="467" r:id="rId212"/>
    <p:sldId id="468" r:id="rId213"/>
    <p:sldId id="469" r:id="rId214"/>
    <p:sldId id="470" r:id="rId215"/>
    <p:sldId id="471" r:id="rId216"/>
    <p:sldId id="472" r:id="rId217"/>
    <p:sldId id="473" r:id="rId218"/>
    <p:sldId id="474" r:id="rId219"/>
    <p:sldId id="475" r:id="rId220"/>
    <p:sldId id="476" r:id="rId221"/>
    <p:sldId id="477" r:id="rId222"/>
    <p:sldId id="478" r:id="rId223"/>
    <p:sldId id="479" r:id="rId224"/>
    <p:sldId id="480" r:id="rId225"/>
    <p:sldId id="481" r:id="rId226"/>
    <p:sldId id="482" r:id="rId227"/>
    <p:sldId id="483" r:id="rId228"/>
    <p:sldId id="484" r:id="rId2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91" d="100"/>
          <a:sy n="91" d="100"/>
        </p:scale>
        <p:origin x="-126" y="-11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slide" Target="slides/slide226.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theme" Target="theme/theme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notesMaster" Target="notesMasters/notesMaster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231" Type="http://schemas.openxmlformats.org/officeDocument/2006/relationships/presProps" Target="pres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D1B162-F948-41B5-A60D-DA7819CAACDE}" type="datetimeFigureOut">
              <a:rPr lang="en-US" smtClean="0"/>
              <a:pPr/>
              <a:t>9/4/2014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9E389E-18F3-4E0B-B580-6B787562F405}" type="slidenum">
              <a:rPr lang="en-US" smtClean="0"/>
              <a:pPr/>
              <a:t>‹#›</a:t>
            </a:fld>
            <a:endParaRPr lang="en-US"/>
          </a:p>
        </p:txBody>
      </p:sp>
    </p:spTree>
    <p:extLst>
      <p:ext uri="{BB962C8B-B14F-4D97-AF65-F5344CB8AC3E}">
        <p14:creationId xmlns:p14="http://schemas.microsoft.com/office/powerpoint/2010/main" xmlns="" val="3765414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436D3041-1616-4595-9507-D2B2C9652E7D}" type="slidenum">
              <a:rPr lang="en-US" altLang="en-US" sz="1300"/>
              <a:pPr/>
              <a:t>4</a:t>
            </a:fld>
            <a:endParaRPr lang="en-US" altLang="en-US" sz="1300"/>
          </a:p>
        </p:txBody>
      </p:sp>
    </p:spTree>
    <p:extLst>
      <p:ext uri="{BB962C8B-B14F-4D97-AF65-F5344CB8AC3E}">
        <p14:creationId xmlns:p14="http://schemas.microsoft.com/office/powerpoint/2010/main" xmlns="" val="41585756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5D641F1E-8B6A-4427-98F9-6B96848A4ADF}" type="slidenum">
              <a:rPr lang="en-US" altLang="en-US" sz="1300"/>
              <a:pPr/>
              <a:t>17</a:t>
            </a:fld>
            <a:endParaRPr lang="en-US" altLang="en-US" sz="1300"/>
          </a:p>
        </p:txBody>
      </p:sp>
    </p:spTree>
    <p:extLst>
      <p:ext uri="{BB962C8B-B14F-4D97-AF65-F5344CB8AC3E}">
        <p14:creationId xmlns:p14="http://schemas.microsoft.com/office/powerpoint/2010/main" xmlns="" val="127707392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a:ln/>
        </p:spPr>
        <p:txBody>
          <a:bodyPr/>
          <a:lstStyle/>
          <a:p>
            <a:endParaRPr lang="en-US" smtClean="0">
              <a:latin typeface="Times" pitchFamily="18" charset="0"/>
            </a:endParaRPr>
          </a:p>
        </p:txBody>
      </p:sp>
      <p:sp>
        <p:nvSpPr>
          <p:cNvPr id="153604" name="Slide Number Placeholder 3"/>
          <p:cNvSpPr>
            <a:spLocks noGrp="1"/>
          </p:cNvSpPr>
          <p:nvPr>
            <p:ph type="sldNum" sz="quarter" idx="5"/>
          </p:nvPr>
        </p:nvSpPr>
        <p:spPr>
          <a:noFill/>
        </p:spPr>
        <p:txBody>
          <a:bodyPr/>
          <a:lstStyle/>
          <a:p>
            <a:fld id="{5CFFC2A5-817E-4EED-8F06-C2F507F8859D}" type="slidenum">
              <a:rPr lang="en-US" smtClean="0">
                <a:latin typeface="Times" pitchFamily="18" charset="0"/>
                <a:ea typeface="MS PGothic" pitchFamily="34" charset="-128"/>
              </a:rPr>
              <a:pPr/>
              <a:t>183</a:t>
            </a:fld>
            <a:endParaRPr lang="en-US" smtClean="0">
              <a:latin typeface="Times" pitchFamily="18" charset="0"/>
              <a:ea typeface="MS PGothic" pitchFamily="34" charset="-128"/>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154627" name="Notes Placeholder 2"/>
          <p:cNvSpPr>
            <a:spLocks noGrp="1"/>
          </p:cNvSpPr>
          <p:nvPr>
            <p:ph type="body" idx="1"/>
          </p:nvPr>
        </p:nvSpPr>
        <p:spPr>
          <a:noFill/>
          <a:ln/>
        </p:spPr>
        <p:txBody>
          <a:bodyPr/>
          <a:lstStyle/>
          <a:p>
            <a:endParaRPr lang="en-US" smtClean="0">
              <a:latin typeface="Times" pitchFamily="18" charset="0"/>
            </a:endParaRPr>
          </a:p>
        </p:txBody>
      </p:sp>
      <p:sp>
        <p:nvSpPr>
          <p:cNvPr id="154628" name="Slide Number Placeholder 3"/>
          <p:cNvSpPr>
            <a:spLocks noGrp="1"/>
          </p:cNvSpPr>
          <p:nvPr>
            <p:ph type="sldNum" sz="quarter" idx="5"/>
          </p:nvPr>
        </p:nvSpPr>
        <p:spPr>
          <a:noFill/>
        </p:spPr>
        <p:txBody>
          <a:bodyPr/>
          <a:lstStyle/>
          <a:p>
            <a:fld id="{FD827399-BDC0-4805-92D8-2C16FF9F4A41}" type="slidenum">
              <a:rPr lang="en-US" smtClean="0">
                <a:latin typeface="Times" pitchFamily="18" charset="0"/>
                <a:ea typeface="MS PGothic" pitchFamily="34" charset="-128"/>
              </a:rPr>
              <a:pPr/>
              <a:t>184</a:t>
            </a:fld>
            <a:endParaRPr lang="en-US" smtClean="0">
              <a:latin typeface="Times" pitchFamily="18" charset="0"/>
              <a:ea typeface="MS PGothic" pitchFamily="34" charset="-128"/>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p:spPr>
        <p:txBody>
          <a:bodyPr/>
          <a:lstStyle/>
          <a:p>
            <a:endParaRPr lang="en-US" smtClean="0">
              <a:latin typeface="Times" pitchFamily="18" charset="0"/>
            </a:endParaRPr>
          </a:p>
        </p:txBody>
      </p:sp>
      <p:sp>
        <p:nvSpPr>
          <p:cNvPr id="155652" name="Slide Number Placeholder 3"/>
          <p:cNvSpPr>
            <a:spLocks noGrp="1"/>
          </p:cNvSpPr>
          <p:nvPr>
            <p:ph type="sldNum" sz="quarter" idx="5"/>
          </p:nvPr>
        </p:nvSpPr>
        <p:spPr>
          <a:noFill/>
        </p:spPr>
        <p:txBody>
          <a:bodyPr/>
          <a:lstStyle/>
          <a:p>
            <a:fld id="{2944008F-4EAE-4168-8B53-5C3CA11185D6}" type="slidenum">
              <a:rPr lang="en-US" smtClean="0">
                <a:latin typeface="Times" pitchFamily="18" charset="0"/>
                <a:ea typeface="MS PGothic" pitchFamily="34" charset="-128"/>
              </a:rPr>
              <a:pPr/>
              <a:t>185</a:t>
            </a:fld>
            <a:endParaRPr lang="en-US" smtClean="0">
              <a:latin typeface="Times" pitchFamily="18" charset="0"/>
              <a:ea typeface="MS PGothic" pitchFamily="34" charset="-128"/>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p:spPr>
        <p:txBody>
          <a:bodyPr/>
          <a:lstStyle/>
          <a:p>
            <a:endParaRPr lang="en-US" smtClean="0">
              <a:latin typeface="Times" pitchFamily="18" charset="0"/>
            </a:endParaRPr>
          </a:p>
        </p:txBody>
      </p:sp>
      <p:sp>
        <p:nvSpPr>
          <p:cNvPr id="156676" name="Slide Number Placeholder 3"/>
          <p:cNvSpPr>
            <a:spLocks noGrp="1"/>
          </p:cNvSpPr>
          <p:nvPr>
            <p:ph type="sldNum" sz="quarter" idx="5"/>
          </p:nvPr>
        </p:nvSpPr>
        <p:spPr>
          <a:noFill/>
        </p:spPr>
        <p:txBody>
          <a:bodyPr/>
          <a:lstStyle/>
          <a:p>
            <a:fld id="{6DC618EE-81AE-4CAB-BE6B-763041BE4FE3}" type="slidenum">
              <a:rPr lang="en-US" smtClean="0">
                <a:latin typeface="Times" pitchFamily="18" charset="0"/>
                <a:ea typeface="MS PGothic" pitchFamily="34" charset="-128"/>
              </a:rPr>
              <a:pPr/>
              <a:t>186</a:t>
            </a:fld>
            <a:endParaRPr lang="en-US" smtClean="0">
              <a:latin typeface="Times" pitchFamily="18" charset="0"/>
              <a:ea typeface="MS PGothic" pitchFamily="34" charset="-128"/>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p:spPr>
        <p:txBody>
          <a:bodyPr/>
          <a:lstStyle/>
          <a:p>
            <a:endParaRPr lang="en-US" smtClean="0">
              <a:latin typeface="Times" pitchFamily="18" charset="0"/>
            </a:endParaRPr>
          </a:p>
        </p:txBody>
      </p:sp>
      <p:sp>
        <p:nvSpPr>
          <p:cNvPr id="157700" name="Slide Number Placeholder 3"/>
          <p:cNvSpPr>
            <a:spLocks noGrp="1"/>
          </p:cNvSpPr>
          <p:nvPr>
            <p:ph type="sldNum" sz="quarter" idx="5"/>
          </p:nvPr>
        </p:nvSpPr>
        <p:spPr>
          <a:noFill/>
        </p:spPr>
        <p:txBody>
          <a:bodyPr/>
          <a:lstStyle/>
          <a:p>
            <a:fld id="{81D9DB7F-F20E-4B29-AFBD-10B51E569704}" type="slidenum">
              <a:rPr lang="en-US" smtClean="0">
                <a:latin typeface="Times" pitchFamily="18" charset="0"/>
                <a:ea typeface="MS PGothic" pitchFamily="34" charset="-128"/>
              </a:rPr>
              <a:pPr/>
              <a:t>187</a:t>
            </a:fld>
            <a:endParaRPr lang="en-US" smtClean="0">
              <a:latin typeface="Times" pitchFamily="18" charset="0"/>
              <a:ea typeface="MS PGothic" pitchFamily="34" charset="-128"/>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a:ln/>
        </p:spPr>
        <p:txBody>
          <a:bodyPr/>
          <a:lstStyle/>
          <a:p>
            <a:endParaRPr lang="en-US" smtClean="0">
              <a:latin typeface="Times" pitchFamily="18" charset="0"/>
            </a:endParaRPr>
          </a:p>
        </p:txBody>
      </p:sp>
      <p:sp>
        <p:nvSpPr>
          <p:cNvPr id="158724" name="Slide Number Placeholder 3"/>
          <p:cNvSpPr>
            <a:spLocks noGrp="1"/>
          </p:cNvSpPr>
          <p:nvPr>
            <p:ph type="sldNum" sz="quarter" idx="5"/>
          </p:nvPr>
        </p:nvSpPr>
        <p:spPr>
          <a:noFill/>
        </p:spPr>
        <p:txBody>
          <a:bodyPr/>
          <a:lstStyle/>
          <a:p>
            <a:fld id="{0804D346-18B9-455F-BF4D-552A937FA13F}" type="slidenum">
              <a:rPr lang="en-US" smtClean="0">
                <a:latin typeface="Times" pitchFamily="18" charset="0"/>
                <a:ea typeface="MS PGothic" pitchFamily="34" charset="-128"/>
              </a:rPr>
              <a:pPr/>
              <a:t>188</a:t>
            </a:fld>
            <a:endParaRPr lang="en-US" smtClean="0">
              <a:latin typeface="Times" pitchFamily="18" charset="0"/>
              <a:ea typeface="MS PGothic" pitchFamily="34" charset="-128"/>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a:ln/>
        </p:spPr>
        <p:txBody>
          <a:bodyPr/>
          <a:lstStyle/>
          <a:p>
            <a:endParaRPr lang="en-US" smtClean="0">
              <a:latin typeface="Times" pitchFamily="18" charset="0"/>
            </a:endParaRPr>
          </a:p>
        </p:txBody>
      </p:sp>
      <p:sp>
        <p:nvSpPr>
          <p:cNvPr id="159748" name="Slide Number Placeholder 3"/>
          <p:cNvSpPr>
            <a:spLocks noGrp="1"/>
          </p:cNvSpPr>
          <p:nvPr>
            <p:ph type="sldNum" sz="quarter" idx="5"/>
          </p:nvPr>
        </p:nvSpPr>
        <p:spPr>
          <a:noFill/>
        </p:spPr>
        <p:txBody>
          <a:bodyPr/>
          <a:lstStyle/>
          <a:p>
            <a:fld id="{7935F569-A5D7-4AC2-A0AD-76DC1C212C12}" type="slidenum">
              <a:rPr lang="en-US" smtClean="0">
                <a:latin typeface="Times" pitchFamily="18" charset="0"/>
                <a:ea typeface="MS PGothic" pitchFamily="34" charset="-128"/>
              </a:rPr>
              <a:pPr/>
              <a:t>189</a:t>
            </a:fld>
            <a:endParaRPr lang="en-US" smtClean="0">
              <a:latin typeface="Times" pitchFamily="18" charset="0"/>
              <a:ea typeface="MS PGothic" pitchFamily="34" charset="-128"/>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ln/>
        </p:spPr>
      </p:sp>
      <p:sp>
        <p:nvSpPr>
          <p:cNvPr id="160771" name="Notes Placeholder 2"/>
          <p:cNvSpPr>
            <a:spLocks noGrp="1"/>
          </p:cNvSpPr>
          <p:nvPr>
            <p:ph type="body" idx="1"/>
          </p:nvPr>
        </p:nvSpPr>
        <p:spPr>
          <a:noFill/>
          <a:ln/>
        </p:spPr>
        <p:txBody>
          <a:bodyPr/>
          <a:lstStyle/>
          <a:p>
            <a:endParaRPr lang="en-US" smtClean="0">
              <a:latin typeface="Times" pitchFamily="18" charset="0"/>
            </a:endParaRPr>
          </a:p>
        </p:txBody>
      </p:sp>
      <p:sp>
        <p:nvSpPr>
          <p:cNvPr id="160772" name="Slide Number Placeholder 3"/>
          <p:cNvSpPr>
            <a:spLocks noGrp="1"/>
          </p:cNvSpPr>
          <p:nvPr>
            <p:ph type="sldNum" sz="quarter" idx="5"/>
          </p:nvPr>
        </p:nvSpPr>
        <p:spPr>
          <a:noFill/>
        </p:spPr>
        <p:txBody>
          <a:bodyPr/>
          <a:lstStyle/>
          <a:p>
            <a:fld id="{AD3892DC-7FBB-4093-89BB-DC99E1CBA9A2}" type="slidenum">
              <a:rPr lang="en-US" smtClean="0">
                <a:latin typeface="Times" pitchFamily="18" charset="0"/>
                <a:ea typeface="MS PGothic" pitchFamily="34" charset="-128"/>
              </a:rPr>
              <a:pPr/>
              <a:t>190</a:t>
            </a:fld>
            <a:endParaRPr lang="en-US" smtClean="0">
              <a:latin typeface="Times" pitchFamily="18" charset="0"/>
              <a:ea typeface="MS PGothic" pitchFamily="34" charset="-128"/>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a:ln/>
        </p:spPr>
        <p:txBody>
          <a:bodyPr/>
          <a:lstStyle/>
          <a:p>
            <a:endParaRPr lang="en-US" smtClean="0">
              <a:latin typeface="Times" pitchFamily="18" charset="0"/>
            </a:endParaRPr>
          </a:p>
        </p:txBody>
      </p:sp>
      <p:sp>
        <p:nvSpPr>
          <p:cNvPr id="161796" name="Slide Number Placeholder 3"/>
          <p:cNvSpPr>
            <a:spLocks noGrp="1"/>
          </p:cNvSpPr>
          <p:nvPr>
            <p:ph type="sldNum" sz="quarter" idx="5"/>
          </p:nvPr>
        </p:nvSpPr>
        <p:spPr>
          <a:noFill/>
        </p:spPr>
        <p:txBody>
          <a:bodyPr/>
          <a:lstStyle/>
          <a:p>
            <a:fld id="{F4A438D1-D8C0-4805-A2A0-903B50FFB8A4}" type="slidenum">
              <a:rPr lang="en-US" smtClean="0">
                <a:latin typeface="Times" pitchFamily="18" charset="0"/>
                <a:ea typeface="MS PGothic" pitchFamily="34" charset="-128"/>
              </a:rPr>
              <a:pPr/>
              <a:t>191</a:t>
            </a:fld>
            <a:endParaRPr lang="en-US" smtClean="0">
              <a:latin typeface="Times" pitchFamily="18" charset="0"/>
              <a:ea typeface="MS PGothic" pitchFamily="34" charset="-128"/>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ln/>
        </p:spPr>
      </p:sp>
      <p:sp>
        <p:nvSpPr>
          <p:cNvPr id="162819" name="Notes Placeholder 2"/>
          <p:cNvSpPr>
            <a:spLocks noGrp="1"/>
          </p:cNvSpPr>
          <p:nvPr>
            <p:ph type="body" idx="1"/>
          </p:nvPr>
        </p:nvSpPr>
        <p:spPr>
          <a:noFill/>
          <a:ln/>
        </p:spPr>
        <p:txBody>
          <a:bodyPr/>
          <a:lstStyle/>
          <a:p>
            <a:endParaRPr lang="en-US" smtClean="0">
              <a:latin typeface="Times" pitchFamily="18" charset="0"/>
            </a:endParaRPr>
          </a:p>
        </p:txBody>
      </p:sp>
      <p:sp>
        <p:nvSpPr>
          <p:cNvPr id="162820" name="Slide Number Placeholder 3"/>
          <p:cNvSpPr>
            <a:spLocks noGrp="1"/>
          </p:cNvSpPr>
          <p:nvPr>
            <p:ph type="sldNum" sz="quarter" idx="5"/>
          </p:nvPr>
        </p:nvSpPr>
        <p:spPr>
          <a:noFill/>
        </p:spPr>
        <p:txBody>
          <a:bodyPr/>
          <a:lstStyle/>
          <a:p>
            <a:fld id="{8D1A8CD1-3E3C-4950-8C61-E71F1E0FE1C9}" type="slidenum">
              <a:rPr lang="en-US" smtClean="0">
                <a:latin typeface="Times" pitchFamily="18" charset="0"/>
                <a:ea typeface="MS PGothic" pitchFamily="34" charset="-128"/>
              </a:rPr>
              <a:pPr/>
              <a:t>192</a:t>
            </a:fld>
            <a:endParaRPr lang="en-US" smtClean="0">
              <a:latin typeface="Times" pitchFamily="18" charset="0"/>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4F40ED82-F82E-4035-B1E3-78F41924193E}" type="slidenum">
              <a:rPr lang="en-US" altLang="en-US" sz="1300"/>
              <a:pPr/>
              <a:t>18</a:t>
            </a:fld>
            <a:endParaRPr lang="en-US" altLang="en-US" sz="1300"/>
          </a:p>
        </p:txBody>
      </p:sp>
    </p:spTree>
    <p:extLst>
      <p:ext uri="{BB962C8B-B14F-4D97-AF65-F5344CB8AC3E}">
        <p14:creationId xmlns:p14="http://schemas.microsoft.com/office/powerpoint/2010/main" xmlns="" val="112512495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a:ln/>
        </p:spPr>
        <p:txBody>
          <a:bodyPr/>
          <a:lstStyle/>
          <a:p>
            <a:endParaRPr lang="en-US" smtClean="0">
              <a:latin typeface="Times" pitchFamily="18" charset="0"/>
            </a:endParaRPr>
          </a:p>
        </p:txBody>
      </p:sp>
      <p:sp>
        <p:nvSpPr>
          <p:cNvPr id="163844" name="Slide Number Placeholder 3"/>
          <p:cNvSpPr>
            <a:spLocks noGrp="1"/>
          </p:cNvSpPr>
          <p:nvPr>
            <p:ph type="sldNum" sz="quarter" idx="5"/>
          </p:nvPr>
        </p:nvSpPr>
        <p:spPr>
          <a:noFill/>
        </p:spPr>
        <p:txBody>
          <a:bodyPr/>
          <a:lstStyle/>
          <a:p>
            <a:fld id="{4C80716C-68A6-4CE5-BB59-8C0D91ABFC51}" type="slidenum">
              <a:rPr lang="en-US" smtClean="0">
                <a:latin typeface="Times" pitchFamily="18" charset="0"/>
                <a:ea typeface="MS PGothic" pitchFamily="34" charset="-128"/>
              </a:rPr>
              <a:pPr/>
              <a:t>193</a:t>
            </a:fld>
            <a:endParaRPr lang="en-US" smtClean="0">
              <a:latin typeface="Times" pitchFamily="18" charset="0"/>
              <a:ea typeface="MS PGothic" pitchFamily="34" charset="-128"/>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164867" name="Notes Placeholder 2"/>
          <p:cNvSpPr>
            <a:spLocks noGrp="1"/>
          </p:cNvSpPr>
          <p:nvPr>
            <p:ph type="body" idx="1"/>
          </p:nvPr>
        </p:nvSpPr>
        <p:spPr>
          <a:noFill/>
          <a:ln/>
        </p:spPr>
        <p:txBody>
          <a:bodyPr/>
          <a:lstStyle/>
          <a:p>
            <a:endParaRPr lang="en-US" smtClean="0">
              <a:latin typeface="Times" pitchFamily="18" charset="0"/>
            </a:endParaRPr>
          </a:p>
        </p:txBody>
      </p:sp>
      <p:sp>
        <p:nvSpPr>
          <p:cNvPr id="164868"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anchor="b"/>
          <a:lstStyle/>
          <a:p>
            <a:pPr algn="r"/>
            <a:fld id="{B403A95C-4F7C-4362-84D6-3B9367548976}" type="slidenum">
              <a:rPr lang="en-US" sz="1200"/>
              <a:pPr algn="r"/>
              <a:t>194</a:t>
            </a:fld>
            <a:endParaRPr lang="en-US" sz="120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p:spPr>
        <p:txBody>
          <a:bodyPr/>
          <a:lstStyle/>
          <a:p>
            <a:endParaRPr lang="en-US" smtClean="0">
              <a:latin typeface="Times" pitchFamily="18" charset="0"/>
            </a:endParaRPr>
          </a:p>
        </p:txBody>
      </p:sp>
      <p:sp>
        <p:nvSpPr>
          <p:cNvPr id="165892" name="Slide Number Placeholder 3"/>
          <p:cNvSpPr>
            <a:spLocks noGrp="1"/>
          </p:cNvSpPr>
          <p:nvPr>
            <p:ph type="sldNum" sz="quarter" idx="5"/>
          </p:nvPr>
        </p:nvSpPr>
        <p:spPr>
          <a:noFill/>
        </p:spPr>
        <p:txBody>
          <a:bodyPr/>
          <a:lstStyle/>
          <a:p>
            <a:fld id="{79369E42-446E-4F07-B7D9-F8C5B090A23B}" type="slidenum">
              <a:rPr lang="en-US" smtClean="0">
                <a:latin typeface="Times" pitchFamily="18" charset="0"/>
                <a:ea typeface="MS PGothic" pitchFamily="34" charset="-128"/>
              </a:rPr>
              <a:pPr/>
              <a:t>195</a:t>
            </a:fld>
            <a:endParaRPr lang="en-US" smtClean="0">
              <a:latin typeface="Times" pitchFamily="18" charset="0"/>
              <a:ea typeface="MS PGothic" pitchFamily="34" charset="-128"/>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p:spPr>
        <p:txBody>
          <a:bodyPr/>
          <a:lstStyle/>
          <a:p>
            <a:endParaRPr lang="en-US" smtClean="0">
              <a:latin typeface="Times" pitchFamily="18" charset="0"/>
            </a:endParaRPr>
          </a:p>
        </p:txBody>
      </p:sp>
      <p:sp>
        <p:nvSpPr>
          <p:cNvPr id="166916" name="Slide Number Placeholder 3"/>
          <p:cNvSpPr>
            <a:spLocks noGrp="1"/>
          </p:cNvSpPr>
          <p:nvPr>
            <p:ph type="sldNum" sz="quarter" idx="5"/>
          </p:nvPr>
        </p:nvSpPr>
        <p:spPr>
          <a:noFill/>
        </p:spPr>
        <p:txBody>
          <a:bodyPr/>
          <a:lstStyle/>
          <a:p>
            <a:fld id="{082EA601-3A08-4F2A-97A8-19DEB8FBA6F6}" type="slidenum">
              <a:rPr lang="en-US" smtClean="0">
                <a:latin typeface="Times" pitchFamily="18" charset="0"/>
                <a:ea typeface="MS PGothic" pitchFamily="34" charset="-128"/>
              </a:rPr>
              <a:pPr/>
              <a:t>196</a:t>
            </a:fld>
            <a:endParaRPr lang="en-US" smtClean="0">
              <a:latin typeface="Times" pitchFamily="18" charset="0"/>
              <a:ea typeface="MS PGothic" pitchFamily="34" charset="-128"/>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p:spPr>
        <p:txBody>
          <a:bodyPr/>
          <a:lstStyle/>
          <a:p>
            <a:endParaRPr lang="en-US" smtClean="0">
              <a:latin typeface="Times" pitchFamily="18" charset="0"/>
            </a:endParaRPr>
          </a:p>
        </p:txBody>
      </p:sp>
      <p:sp>
        <p:nvSpPr>
          <p:cNvPr id="167940" name="Slide Number Placeholder 3"/>
          <p:cNvSpPr>
            <a:spLocks noGrp="1"/>
          </p:cNvSpPr>
          <p:nvPr>
            <p:ph type="sldNum" sz="quarter" idx="5"/>
          </p:nvPr>
        </p:nvSpPr>
        <p:spPr>
          <a:noFill/>
        </p:spPr>
        <p:txBody>
          <a:bodyPr/>
          <a:lstStyle/>
          <a:p>
            <a:fld id="{BE1A9F78-AF26-4F62-B33A-1027A0EACABE}" type="slidenum">
              <a:rPr lang="en-US" smtClean="0">
                <a:latin typeface="Times" pitchFamily="18" charset="0"/>
                <a:ea typeface="MS PGothic" pitchFamily="34" charset="-128"/>
              </a:rPr>
              <a:pPr/>
              <a:t>197</a:t>
            </a:fld>
            <a:endParaRPr lang="en-US" smtClean="0">
              <a:latin typeface="Times" pitchFamily="18" charset="0"/>
              <a:ea typeface="MS PGothic" pitchFamily="34" charset="-128"/>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p:spPr>
        <p:txBody>
          <a:bodyPr/>
          <a:lstStyle/>
          <a:p>
            <a:endParaRPr lang="en-US" smtClean="0">
              <a:latin typeface="Times" pitchFamily="18" charset="0"/>
            </a:endParaRPr>
          </a:p>
        </p:txBody>
      </p:sp>
      <p:sp>
        <p:nvSpPr>
          <p:cNvPr id="168964" name="Slide Number Placeholder 3"/>
          <p:cNvSpPr>
            <a:spLocks noGrp="1"/>
          </p:cNvSpPr>
          <p:nvPr>
            <p:ph type="sldNum" sz="quarter" idx="5"/>
          </p:nvPr>
        </p:nvSpPr>
        <p:spPr>
          <a:noFill/>
        </p:spPr>
        <p:txBody>
          <a:bodyPr/>
          <a:lstStyle/>
          <a:p>
            <a:fld id="{8135D569-C157-4B96-BC94-7CB270610FFF}" type="slidenum">
              <a:rPr lang="en-US" smtClean="0">
                <a:latin typeface="Times" pitchFamily="18" charset="0"/>
                <a:ea typeface="MS PGothic" pitchFamily="34" charset="-128"/>
              </a:rPr>
              <a:pPr/>
              <a:t>198</a:t>
            </a:fld>
            <a:endParaRPr lang="en-US" smtClean="0">
              <a:latin typeface="Times" pitchFamily="18" charset="0"/>
              <a:ea typeface="MS PGothic" pitchFamily="34" charset="-128"/>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p:spPr>
        <p:txBody>
          <a:bodyPr/>
          <a:lstStyle/>
          <a:p>
            <a:endParaRPr lang="en-US" smtClean="0">
              <a:latin typeface="Times" pitchFamily="18" charset="0"/>
            </a:endParaRPr>
          </a:p>
        </p:txBody>
      </p:sp>
      <p:sp>
        <p:nvSpPr>
          <p:cNvPr id="169988" name="Slide Number Placeholder 3"/>
          <p:cNvSpPr>
            <a:spLocks noGrp="1"/>
          </p:cNvSpPr>
          <p:nvPr>
            <p:ph type="sldNum" sz="quarter" idx="5"/>
          </p:nvPr>
        </p:nvSpPr>
        <p:spPr>
          <a:noFill/>
        </p:spPr>
        <p:txBody>
          <a:bodyPr/>
          <a:lstStyle/>
          <a:p>
            <a:fld id="{D9B2F807-8736-45DF-B173-9E448AFE6B6C}" type="slidenum">
              <a:rPr lang="en-US" smtClean="0">
                <a:latin typeface="Times" pitchFamily="18" charset="0"/>
                <a:ea typeface="MS PGothic" pitchFamily="34" charset="-128"/>
              </a:rPr>
              <a:pPr/>
              <a:t>199</a:t>
            </a:fld>
            <a:endParaRPr lang="en-US" smtClean="0">
              <a:latin typeface="Times" pitchFamily="18" charset="0"/>
              <a:ea typeface="MS PGothic" pitchFamily="34" charset="-128"/>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p:spPr>
        <p:txBody>
          <a:bodyPr/>
          <a:lstStyle/>
          <a:p>
            <a:endParaRPr lang="en-US" smtClean="0">
              <a:latin typeface="Times" pitchFamily="18" charset="0"/>
            </a:endParaRPr>
          </a:p>
        </p:txBody>
      </p:sp>
      <p:sp>
        <p:nvSpPr>
          <p:cNvPr id="171012" name="Slide Number Placeholder 3"/>
          <p:cNvSpPr>
            <a:spLocks noGrp="1"/>
          </p:cNvSpPr>
          <p:nvPr>
            <p:ph type="sldNum" sz="quarter" idx="5"/>
          </p:nvPr>
        </p:nvSpPr>
        <p:spPr>
          <a:noFill/>
        </p:spPr>
        <p:txBody>
          <a:bodyPr/>
          <a:lstStyle/>
          <a:p>
            <a:fld id="{6B587C60-3178-41E4-A9CB-91ADAFBBF785}" type="slidenum">
              <a:rPr lang="en-US" smtClean="0">
                <a:latin typeface="Times" pitchFamily="18" charset="0"/>
                <a:ea typeface="MS PGothic" pitchFamily="34" charset="-128"/>
              </a:rPr>
              <a:pPr/>
              <a:t>200</a:t>
            </a:fld>
            <a:endParaRPr lang="en-US" smtClean="0">
              <a:latin typeface="Times" pitchFamily="18" charset="0"/>
              <a:ea typeface="MS PGothic" pitchFamily="34" charset="-128"/>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endParaRPr lang="en-US" smtClean="0">
              <a:latin typeface="Times" pitchFamily="18" charset="0"/>
            </a:endParaRPr>
          </a:p>
        </p:txBody>
      </p:sp>
      <p:sp>
        <p:nvSpPr>
          <p:cNvPr id="172036" name="Slide Number Placeholder 3"/>
          <p:cNvSpPr>
            <a:spLocks noGrp="1"/>
          </p:cNvSpPr>
          <p:nvPr>
            <p:ph type="sldNum" sz="quarter" idx="5"/>
          </p:nvPr>
        </p:nvSpPr>
        <p:spPr>
          <a:noFill/>
        </p:spPr>
        <p:txBody>
          <a:bodyPr/>
          <a:lstStyle/>
          <a:p>
            <a:fld id="{F02F5FB3-7452-435B-895E-36C5C17B5EF8}" type="slidenum">
              <a:rPr lang="en-US" smtClean="0">
                <a:latin typeface="Times" pitchFamily="18" charset="0"/>
                <a:ea typeface="MS PGothic" pitchFamily="34" charset="-128"/>
              </a:rPr>
              <a:pPr/>
              <a:t>201</a:t>
            </a:fld>
            <a:endParaRPr lang="en-US" smtClean="0">
              <a:latin typeface="Times" pitchFamily="18" charset="0"/>
              <a:ea typeface="MS PGothic" pitchFamily="34" charset="-128"/>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p:spPr>
        <p:txBody>
          <a:bodyPr/>
          <a:lstStyle/>
          <a:p>
            <a:endParaRPr lang="en-US" smtClean="0">
              <a:latin typeface="Times" pitchFamily="18" charset="0"/>
            </a:endParaRPr>
          </a:p>
        </p:txBody>
      </p:sp>
      <p:sp>
        <p:nvSpPr>
          <p:cNvPr id="173060" name="Slide Number Placeholder 3"/>
          <p:cNvSpPr>
            <a:spLocks noGrp="1"/>
          </p:cNvSpPr>
          <p:nvPr>
            <p:ph type="sldNum" sz="quarter" idx="5"/>
          </p:nvPr>
        </p:nvSpPr>
        <p:spPr>
          <a:noFill/>
        </p:spPr>
        <p:txBody>
          <a:bodyPr/>
          <a:lstStyle/>
          <a:p>
            <a:fld id="{336E3399-9650-462D-9E8F-FCD698B315E0}" type="slidenum">
              <a:rPr lang="en-US" smtClean="0">
                <a:latin typeface="Times" pitchFamily="18" charset="0"/>
                <a:ea typeface="MS PGothic" pitchFamily="34" charset="-128"/>
              </a:rPr>
              <a:pPr/>
              <a:t>202</a:t>
            </a:fld>
            <a:endParaRPr lang="en-US" smtClean="0">
              <a:latin typeface="Times" pitchFamily="18" charset="0"/>
              <a:ea typeface="MS PGothic"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3478AC78-00C1-49AE-BA77-B12F673E06FE}" type="slidenum">
              <a:rPr lang="en-US" altLang="en-US" sz="1300"/>
              <a:pPr/>
              <a:t>19</a:t>
            </a:fld>
            <a:endParaRPr lang="en-US" altLang="en-US" sz="1300"/>
          </a:p>
        </p:txBody>
      </p:sp>
    </p:spTree>
    <p:extLst>
      <p:ext uri="{BB962C8B-B14F-4D97-AF65-F5344CB8AC3E}">
        <p14:creationId xmlns:p14="http://schemas.microsoft.com/office/powerpoint/2010/main" xmlns="" val="106021859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p:spPr>
        <p:txBody>
          <a:bodyPr/>
          <a:lstStyle/>
          <a:p>
            <a:endParaRPr lang="en-US" smtClean="0">
              <a:latin typeface="Times" pitchFamily="18" charset="0"/>
            </a:endParaRPr>
          </a:p>
        </p:txBody>
      </p:sp>
      <p:sp>
        <p:nvSpPr>
          <p:cNvPr id="174084" name="Slide Number Placeholder 3"/>
          <p:cNvSpPr>
            <a:spLocks noGrp="1"/>
          </p:cNvSpPr>
          <p:nvPr>
            <p:ph type="sldNum" sz="quarter" idx="5"/>
          </p:nvPr>
        </p:nvSpPr>
        <p:spPr>
          <a:noFill/>
        </p:spPr>
        <p:txBody>
          <a:bodyPr/>
          <a:lstStyle/>
          <a:p>
            <a:fld id="{05CA471C-A0E7-4256-A1E6-AC0A3ED64FCF}" type="slidenum">
              <a:rPr lang="en-US" smtClean="0">
                <a:latin typeface="Times" pitchFamily="18" charset="0"/>
                <a:ea typeface="MS PGothic" pitchFamily="34" charset="-128"/>
              </a:rPr>
              <a:pPr/>
              <a:t>203</a:t>
            </a:fld>
            <a:endParaRPr lang="en-US" smtClean="0">
              <a:latin typeface="Times" pitchFamily="18" charset="0"/>
              <a:ea typeface="MS PGothic" pitchFamily="34" charset="-128"/>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p:spPr>
        <p:txBody>
          <a:bodyPr/>
          <a:lstStyle/>
          <a:p>
            <a:endParaRPr lang="en-US" smtClean="0">
              <a:latin typeface="Times" pitchFamily="18" charset="0"/>
            </a:endParaRPr>
          </a:p>
        </p:txBody>
      </p:sp>
      <p:sp>
        <p:nvSpPr>
          <p:cNvPr id="175108" name="Slide Number Placeholder 3"/>
          <p:cNvSpPr>
            <a:spLocks noGrp="1"/>
          </p:cNvSpPr>
          <p:nvPr>
            <p:ph type="sldNum" sz="quarter" idx="5"/>
          </p:nvPr>
        </p:nvSpPr>
        <p:spPr>
          <a:noFill/>
        </p:spPr>
        <p:txBody>
          <a:bodyPr/>
          <a:lstStyle/>
          <a:p>
            <a:fld id="{95BAEB06-FF8D-43EC-8D37-F51B45DBCDFB}" type="slidenum">
              <a:rPr lang="en-US" smtClean="0">
                <a:latin typeface="Times" pitchFamily="18" charset="0"/>
                <a:ea typeface="MS PGothic" pitchFamily="34" charset="-128"/>
              </a:rPr>
              <a:pPr/>
              <a:t>204</a:t>
            </a:fld>
            <a:endParaRPr lang="en-US" smtClean="0">
              <a:latin typeface="Times" pitchFamily="18" charset="0"/>
              <a:ea typeface="MS PGothic" pitchFamily="34" charset="-128"/>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p:spPr>
        <p:txBody>
          <a:bodyPr/>
          <a:lstStyle/>
          <a:p>
            <a:endParaRPr lang="en-US" smtClean="0">
              <a:latin typeface="Times" pitchFamily="18" charset="0"/>
            </a:endParaRPr>
          </a:p>
        </p:txBody>
      </p:sp>
      <p:sp>
        <p:nvSpPr>
          <p:cNvPr id="176132" name="Slide Number Placeholder 3"/>
          <p:cNvSpPr>
            <a:spLocks noGrp="1"/>
          </p:cNvSpPr>
          <p:nvPr>
            <p:ph type="sldNum" sz="quarter" idx="5"/>
          </p:nvPr>
        </p:nvSpPr>
        <p:spPr>
          <a:noFill/>
        </p:spPr>
        <p:txBody>
          <a:bodyPr/>
          <a:lstStyle/>
          <a:p>
            <a:fld id="{9395FBE6-53CA-41A0-B8F8-D0007A28257C}" type="slidenum">
              <a:rPr lang="en-US" smtClean="0">
                <a:latin typeface="Times" pitchFamily="18" charset="0"/>
                <a:ea typeface="MS PGothic" pitchFamily="34" charset="-128"/>
              </a:rPr>
              <a:pPr/>
              <a:t>205</a:t>
            </a:fld>
            <a:endParaRPr lang="en-US" smtClean="0">
              <a:latin typeface="Times" pitchFamily="18" charset="0"/>
              <a:ea typeface="MS PGothic" pitchFamily="34" charset="-128"/>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p:spPr>
        <p:txBody>
          <a:bodyPr/>
          <a:lstStyle/>
          <a:p>
            <a:endParaRPr lang="en-US" smtClean="0">
              <a:latin typeface="Times" pitchFamily="18" charset="0"/>
            </a:endParaRPr>
          </a:p>
        </p:txBody>
      </p:sp>
      <p:sp>
        <p:nvSpPr>
          <p:cNvPr id="177156" name="Slide Number Placeholder 3"/>
          <p:cNvSpPr>
            <a:spLocks noGrp="1"/>
          </p:cNvSpPr>
          <p:nvPr>
            <p:ph type="sldNum" sz="quarter" idx="5"/>
          </p:nvPr>
        </p:nvSpPr>
        <p:spPr>
          <a:noFill/>
        </p:spPr>
        <p:txBody>
          <a:bodyPr/>
          <a:lstStyle/>
          <a:p>
            <a:fld id="{935158C0-093B-49D1-B0D5-6E7529609144}" type="slidenum">
              <a:rPr lang="en-US" smtClean="0">
                <a:latin typeface="Times" pitchFamily="18" charset="0"/>
                <a:ea typeface="MS PGothic" pitchFamily="34" charset="-128"/>
              </a:rPr>
              <a:pPr/>
              <a:t>206</a:t>
            </a:fld>
            <a:endParaRPr lang="en-US" smtClean="0">
              <a:latin typeface="Times" pitchFamily="18" charset="0"/>
              <a:ea typeface="MS PGothic" pitchFamily="34" charset="-128"/>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p:spPr>
        <p:txBody>
          <a:bodyPr/>
          <a:lstStyle/>
          <a:p>
            <a:endParaRPr lang="en-US" smtClean="0">
              <a:latin typeface="Times" pitchFamily="18" charset="0"/>
            </a:endParaRPr>
          </a:p>
        </p:txBody>
      </p:sp>
      <p:sp>
        <p:nvSpPr>
          <p:cNvPr id="178180" name="Slide Number Placeholder 3"/>
          <p:cNvSpPr>
            <a:spLocks noGrp="1"/>
          </p:cNvSpPr>
          <p:nvPr>
            <p:ph type="sldNum" sz="quarter" idx="5"/>
          </p:nvPr>
        </p:nvSpPr>
        <p:spPr>
          <a:noFill/>
        </p:spPr>
        <p:txBody>
          <a:bodyPr/>
          <a:lstStyle/>
          <a:p>
            <a:fld id="{93BFB68D-29AA-46F4-A1A6-771F361AE3E3}" type="slidenum">
              <a:rPr lang="en-US" smtClean="0">
                <a:latin typeface="Times" pitchFamily="18" charset="0"/>
                <a:ea typeface="MS PGothic" pitchFamily="34" charset="-128"/>
              </a:rPr>
              <a:pPr/>
              <a:t>207</a:t>
            </a:fld>
            <a:endParaRPr lang="en-US" smtClean="0">
              <a:latin typeface="Times" pitchFamily="18" charset="0"/>
              <a:ea typeface="MS PGothic" pitchFamily="34" charset="-128"/>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p:spPr>
        <p:txBody>
          <a:bodyPr/>
          <a:lstStyle/>
          <a:p>
            <a:endParaRPr lang="en-US" smtClean="0">
              <a:latin typeface="Times" pitchFamily="18" charset="0"/>
            </a:endParaRPr>
          </a:p>
        </p:txBody>
      </p:sp>
      <p:sp>
        <p:nvSpPr>
          <p:cNvPr id="179204" name="Slide Number Placeholder 3"/>
          <p:cNvSpPr>
            <a:spLocks noGrp="1"/>
          </p:cNvSpPr>
          <p:nvPr>
            <p:ph type="sldNum" sz="quarter" idx="5"/>
          </p:nvPr>
        </p:nvSpPr>
        <p:spPr>
          <a:noFill/>
        </p:spPr>
        <p:txBody>
          <a:bodyPr/>
          <a:lstStyle/>
          <a:p>
            <a:fld id="{81623AE2-72B4-4674-8C24-8FEB92EB9C8E}" type="slidenum">
              <a:rPr lang="en-US" smtClean="0">
                <a:latin typeface="Times" pitchFamily="18" charset="0"/>
                <a:ea typeface="MS PGothic" pitchFamily="34" charset="-128"/>
              </a:rPr>
              <a:pPr/>
              <a:t>208</a:t>
            </a:fld>
            <a:endParaRPr lang="en-US" smtClean="0">
              <a:latin typeface="Times" pitchFamily="18" charset="0"/>
              <a:ea typeface="MS PGothic" pitchFamily="34" charset="-128"/>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p:spPr>
        <p:txBody>
          <a:bodyPr/>
          <a:lstStyle/>
          <a:p>
            <a:endParaRPr lang="en-US" smtClean="0">
              <a:latin typeface="Times" pitchFamily="18" charset="0"/>
            </a:endParaRPr>
          </a:p>
        </p:txBody>
      </p:sp>
      <p:sp>
        <p:nvSpPr>
          <p:cNvPr id="180228" name="Slide Number Placeholder 3"/>
          <p:cNvSpPr>
            <a:spLocks noGrp="1"/>
          </p:cNvSpPr>
          <p:nvPr>
            <p:ph type="sldNum" sz="quarter" idx="5"/>
          </p:nvPr>
        </p:nvSpPr>
        <p:spPr>
          <a:noFill/>
        </p:spPr>
        <p:txBody>
          <a:bodyPr/>
          <a:lstStyle/>
          <a:p>
            <a:fld id="{ECBBC96D-D8D2-45E0-87DB-8F69898F8788}" type="slidenum">
              <a:rPr lang="en-US" smtClean="0">
                <a:latin typeface="Times" pitchFamily="18" charset="0"/>
                <a:ea typeface="MS PGothic" pitchFamily="34" charset="-128"/>
              </a:rPr>
              <a:pPr/>
              <a:t>209</a:t>
            </a:fld>
            <a:endParaRPr lang="en-US" smtClean="0">
              <a:latin typeface="Times" pitchFamily="18" charset="0"/>
              <a:ea typeface="MS PGothic" pitchFamily="34" charset="-128"/>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p:spPr>
        <p:txBody>
          <a:bodyPr/>
          <a:lstStyle/>
          <a:p>
            <a:endParaRPr lang="en-US" smtClean="0">
              <a:latin typeface="Times" pitchFamily="18" charset="0"/>
            </a:endParaRPr>
          </a:p>
        </p:txBody>
      </p:sp>
      <p:sp>
        <p:nvSpPr>
          <p:cNvPr id="181252" name="Slide Number Placeholder 3"/>
          <p:cNvSpPr>
            <a:spLocks noGrp="1"/>
          </p:cNvSpPr>
          <p:nvPr>
            <p:ph type="sldNum" sz="quarter" idx="5"/>
          </p:nvPr>
        </p:nvSpPr>
        <p:spPr>
          <a:noFill/>
        </p:spPr>
        <p:txBody>
          <a:bodyPr/>
          <a:lstStyle/>
          <a:p>
            <a:fld id="{96EAB624-8108-40FB-B335-3ABF74B9884C}" type="slidenum">
              <a:rPr lang="en-US" smtClean="0">
                <a:latin typeface="Times" pitchFamily="18" charset="0"/>
                <a:ea typeface="MS PGothic" pitchFamily="34" charset="-128"/>
              </a:rPr>
              <a:pPr/>
              <a:t>210</a:t>
            </a:fld>
            <a:endParaRPr lang="en-US" smtClean="0">
              <a:latin typeface="Times" pitchFamily="18" charset="0"/>
              <a:ea typeface="MS PGothic" pitchFamily="34" charset="-128"/>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182275" name="Notes Placeholder 2"/>
          <p:cNvSpPr>
            <a:spLocks noGrp="1"/>
          </p:cNvSpPr>
          <p:nvPr>
            <p:ph type="body" idx="1"/>
          </p:nvPr>
        </p:nvSpPr>
        <p:spPr>
          <a:noFill/>
          <a:ln/>
        </p:spPr>
        <p:txBody>
          <a:bodyPr/>
          <a:lstStyle/>
          <a:p>
            <a:endParaRPr lang="en-US" smtClean="0">
              <a:latin typeface="Times" pitchFamily="18" charset="0"/>
            </a:endParaRPr>
          </a:p>
        </p:txBody>
      </p:sp>
      <p:sp>
        <p:nvSpPr>
          <p:cNvPr id="182276" name="Slide Number Placeholder 3"/>
          <p:cNvSpPr>
            <a:spLocks noGrp="1"/>
          </p:cNvSpPr>
          <p:nvPr>
            <p:ph type="sldNum" sz="quarter" idx="5"/>
          </p:nvPr>
        </p:nvSpPr>
        <p:spPr>
          <a:noFill/>
        </p:spPr>
        <p:txBody>
          <a:bodyPr/>
          <a:lstStyle/>
          <a:p>
            <a:fld id="{459B66E2-45FA-4F01-8FEE-90EC15FB241E}" type="slidenum">
              <a:rPr lang="en-US" smtClean="0">
                <a:latin typeface="Times" pitchFamily="18" charset="0"/>
                <a:ea typeface="MS PGothic" pitchFamily="34" charset="-128"/>
              </a:rPr>
              <a:pPr/>
              <a:t>211</a:t>
            </a:fld>
            <a:endParaRPr lang="en-US" smtClean="0">
              <a:latin typeface="Times" pitchFamily="18" charset="0"/>
              <a:ea typeface="MS PGothic" pitchFamily="34" charset="-128"/>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a:ln/>
        </p:spPr>
        <p:txBody>
          <a:bodyPr/>
          <a:lstStyle/>
          <a:p>
            <a:endParaRPr lang="en-US" smtClean="0">
              <a:latin typeface="Times" pitchFamily="18" charset="0"/>
            </a:endParaRPr>
          </a:p>
        </p:txBody>
      </p:sp>
      <p:sp>
        <p:nvSpPr>
          <p:cNvPr id="183300" name="Slide Number Placeholder 3"/>
          <p:cNvSpPr>
            <a:spLocks noGrp="1"/>
          </p:cNvSpPr>
          <p:nvPr>
            <p:ph type="sldNum" sz="quarter" idx="5"/>
          </p:nvPr>
        </p:nvSpPr>
        <p:spPr>
          <a:noFill/>
        </p:spPr>
        <p:txBody>
          <a:bodyPr/>
          <a:lstStyle/>
          <a:p>
            <a:fld id="{BD30ADA1-CF4D-42F1-B775-A17615D73EA5}" type="slidenum">
              <a:rPr lang="en-US" smtClean="0">
                <a:latin typeface="Times" pitchFamily="18" charset="0"/>
                <a:ea typeface="MS PGothic" pitchFamily="34" charset="-128"/>
              </a:rPr>
              <a:pPr/>
              <a:t>212</a:t>
            </a:fld>
            <a:endParaRPr lang="en-US" smtClean="0">
              <a:latin typeface="Times" pitchFamily="18" charset="0"/>
              <a:ea typeface="MS PGothic"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918036EB-2C3C-4ECF-9813-680F392D0BF9}" type="slidenum">
              <a:rPr lang="en-US" altLang="en-US" sz="1300"/>
              <a:pPr/>
              <a:t>21</a:t>
            </a:fld>
            <a:endParaRPr lang="en-US" altLang="en-US" sz="1300"/>
          </a:p>
        </p:txBody>
      </p:sp>
    </p:spTree>
    <p:extLst>
      <p:ext uri="{BB962C8B-B14F-4D97-AF65-F5344CB8AC3E}">
        <p14:creationId xmlns:p14="http://schemas.microsoft.com/office/powerpoint/2010/main" xmlns="" val="146373293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p:spPr>
        <p:txBody>
          <a:bodyPr/>
          <a:lstStyle/>
          <a:p>
            <a:endParaRPr lang="en-US" smtClean="0">
              <a:latin typeface="Times" pitchFamily="18" charset="0"/>
            </a:endParaRPr>
          </a:p>
        </p:txBody>
      </p:sp>
      <p:sp>
        <p:nvSpPr>
          <p:cNvPr id="184324" name="Slide Number Placeholder 3"/>
          <p:cNvSpPr>
            <a:spLocks noGrp="1"/>
          </p:cNvSpPr>
          <p:nvPr>
            <p:ph type="sldNum" sz="quarter" idx="5"/>
          </p:nvPr>
        </p:nvSpPr>
        <p:spPr>
          <a:noFill/>
        </p:spPr>
        <p:txBody>
          <a:bodyPr/>
          <a:lstStyle/>
          <a:p>
            <a:fld id="{BBF80BA3-021E-416F-B574-2EE8403673DB}" type="slidenum">
              <a:rPr lang="en-US" smtClean="0">
                <a:latin typeface="Times" pitchFamily="18" charset="0"/>
                <a:ea typeface="MS PGothic" pitchFamily="34" charset="-128"/>
              </a:rPr>
              <a:pPr/>
              <a:t>213</a:t>
            </a:fld>
            <a:endParaRPr lang="en-US" smtClean="0">
              <a:latin typeface="Times" pitchFamily="18" charset="0"/>
              <a:ea typeface="MS PGothic" pitchFamily="34" charset="-128"/>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p:spPr>
        <p:txBody>
          <a:bodyPr/>
          <a:lstStyle/>
          <a:p>
            <a:endParaRPr lang="en-US" smtClean="0">
              <a:latin typeface="Times" pitchFamily="18" charset="0"/>
            </a:endParaRPr>
          </a:p>
        </p:txBody>
      </p:sp>
      <p:sp>
        <p:nvSpPr>
          <p:cNvPr id="185348" name="Slide Number Placeholder 3"/>
          <p:cNvSpPr>
            <a:spLocks noGrp="1"/>
          </p:cNvSpPr>
          <p:nvPr>
            <p:ph type="sldNum" sz="quarter" idx="5"/>
          </p:nvPr>
        </p:nvSpPr>
        <p:spPr>
          <a:noFill/>
        </p:spPr>
        <p:txBody>
          <a:bodyPr/>
          <a:lstStyle/>
          <a:p>
            <a:fld id="{BFF3CB6C-3F2C-4102-B9AA-ECED7F8873B5}" type="slidenum">
              <a:rPr lang="en-US" smtClean="0">
                <a:latin typeface="Times" pitchFamily="18" charset="0"/>
                <a:ea typeface="MS PGothic" pitchFamily="34" charset="-128"/>
              </a:rPr>
              <a:pPr/>
              <a:t>214</a:t>
            </a:fld>
            <a:endParaRPr lang="en-US" smtClean="0">
              <a:latin typeface="Times" pitchFamily="18" charset="0"/>
              <a:ea typeface="MS PGothic" pitchFamily="34" charset="-128"/>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endParaRPr lang="en-US" smtClean="0">
              <a:latin typeface="Times" pitchFamily="18" charset="0"/>
            </a:endParaRPr>
          </a:p>
        </p:txBody>
      </p:sp>
      <p:sp>
        <p:nvSpPr>
          <p:cNvPr id="186372" name="Slide Number Placeholder 3"/>
          <p:cNvSpPr>
            <a:spLocks noGrp="1"/>
          </p:cNvSpPr>
          <p:nvPr>
            <p:ph type="sldNum" sz="quarter" idx="5"/>
          </p:nvPr>
        </p:nvSpPr>
        <p:spPr>
          <a:noFill/>
        </p:spPr>
        <p:txBody>
          <a:bodyPr/>
          <a:lstStyle/>
          <a:p>
            <a:fld id="{AA3C241F-6BBC-4DBA-A1C0-0C04AA9748F5}" type="slidenum">
              <a:rPr lang="en-US" smtClean="0">
                <a:latin typeface="Times" pitchFamily="18" charset="0"/>
                <a:ea typeface="MS PGothic" pitchFamily="34" charset="-128"/>
              </a:rPr>
              <a:pPr/>
              <a:t>215</a:t>
            </a:fld>
            <a:endParaRPr lang="en-US" smtClean="0">
              <a:latin typeface="Times" pitchFamily="18" charset="0"/>
              <a:ea typeface="MS PGothic" pitchFamily="34" charset="-128"/>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p:spPr>
        <p:txBody>
          <a:bodyPr/>
          <a:lstStyle/>
          <a:p>
            <a:endParaRPr lang="en-US" smtClean="0">
              <a:latin typeface="Times" pitchFamily="18" charset="0"/>
            </a:endParaRPr>
          </a:p>
        </p:txBody>
      </p:sp>
      <p:sp>
        <p:nvSpPr>
          <p:cNvPr id="187396" name="Slide Number Placeholder 3"/>
          <p:cNvSpPr>
            <a:spLocks noGrp="1"/>
          </p:cNvSpPr>
          <p:nvPr>
            <p:ph type="sldNum" sz="quarter" idx="5"/>
          </p:nvPr>
        </p:nvSpPr>
        <p:spPr>
          <a:noFill/>
        </p:spPr>
        <p:txBody>
          <a:bodyPr/>
          <a:lstStyle/>
          <a:p>
            <a:fld id="{BA64FEE5-36C2-480C-B4D4-0F7372D48524}" type="slidenum">
              <a:rPr lang="en-US" smtClean="0">
                <a:latin typeface="Times" pitchFamily="18" charset="0"/>
                <a:ea typeface="MS PGothic" pitchFamily="34" charset="-128"/>
              </a:rPr>
              <a:pPr/>
              <a:t>216</a:t>
            </a:fld>
            <a:endParaRPr lang="en-US" smtClean="0">
              <a:latin typeface="Times" pitchFamily="18" charset="0"/>
              <a:ea typeface="MS PGothic" pitchFamily="34" charset="-128"/>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p:spPr>
        <p:txBody>
          <a:bodyPr/>
          <a:lstStyle/>
          <a:p>
            <a:endParaRPr lang="en-US" smtClean="0">
              <a:latin typeface="Times" pitchFamily="18" charset="0"/>
            </a:endParaRPr>
          </a:p>
        </p:txBody>
      </p:sp>
      <p:sp>
        <p:nvSpPr>
          <p:cNvPr id="188420" name="Slide Number Placeholder 3"/>
          <p:cNvSpPr>
            <a:spLocks noGrp="1"/>
          </p:cNvSpPr>
          <p:nvPr>
            <p:ph type="sldNum" sz="quarter" idx="5"/>
          </p:nvPr>
        </p:nvSpPr>
        <p:spPr>
          <a:noFill/>
        </p:spPr>
        <p:txBody>
          <a:bodyPr/>
          <a:lstStyle/>
          <a:p>
            <a:fld id="{DA9820A7-D2B2-4931-B05A-E9CF36F163A9}" type="slidenum">
              <a:rPr lang="en-US" smtClean="0">
                <a:latin typeface="Times" pitchFamily="18" charset="0"/>
                <a:ea typeface="MS PGothic" pitchFamily="34" charset="-128"/>
              </a:rPr>
              <a:pPr/>
              <a:t>217</a:t>
            </a:fld>
            <a:endParaRPr lang="en-US" smtClean="0">
              <a:latin typeface="Times" pitchFamily="18" charset="0"/>
              <a:ea typeface="MS PGothic" pitchFamily="34" charset="-128"/>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p:spPr>
        <p:txBody>
          <a:bodyPr/>
          <a:lstStyle/>
          <a:p>
            <a:endParaRPr lang="en-US" smtClean="0">
              <a:latin typeface="Times" pitchFamily="18" charset="0"/>
            </a:endParaRPr>
          </a:p>
        </p:txBody>
      </p:sp>
      <p:sp>
        <p:nvSpPr>
          <p:cNvPr id="189444" name="Slide Number Placeholder 3"/>
          <p:cNvSpPr>
            <a:spLocks noGrp="1"/>
          </p:cNvSpPr>
          <p:nvPr>
            <p:ph type="sldNum" sz="quarter" idx="5"/>
          </p:nvPr>
        </p:nvSpPr>
        <p:spPr>
          <a:noFill/>
        </p:spPr>
        <p:txBody>
          <a:bodyPr/>
          <a:lstStyle/>
          <a:p>
            <a:fld id="{E2DF0233-A8BA-4EDA-B68A-4E357FFE9D7D}" type="slidenum">
              <a:rPr lang="en-US" smtClean="0">
                <a:latin typeface="Times" pitchFamily="18" charset="0"/>
                <a:ea typeface="MS PGothic" pitchFamily="34" charset="-128"/>
              </a:rPr>
              <a:pPr/>
              <a:t>218</a:t>
            </a:fld>
            <a:endParaRPr lang="en-US" smtClean="0">
              <a:latin typeface="Times" pitchFamily="18" charset="0"/>
              <a:ea typeface="MS PGothic" pitchFamily="34" charset="-128"/>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p:spPr>
        <p:txBody>
          <a:bodyPr/>
          <a:lstStyle/>
          <a:p>
            <a:endParaRPr lang="en-US" smtClean="0">
              <a:latin typeface="Times" pitchFamily="18" charset="0"/>
            </a:endParaRPr>
          </a:p>
        </p:txBody>
      </p:sp>
      <p:sp>
        <p:nvSpPr>
          <p:cNvPr id="190468" name="Slide Number Placeholder 3"/>
          <p:cNvSpPr>
            <a:spLocks noGrp="1"/>
          </p:cNvSpPr>
          <p:nvPr>
            <p:ph type="sldNum" sz="quarter" idx="5"/>
          </p:nvPr>
        </p:nvSpPr>
        <p:spPr>
          <a:noFill/>
        </p:spPr>
        <p:txBody>
          <a:bodyPr/>
          <a:lstStyle/>
          <a:p>
            <a:fld id="{520E77CE-5BF9-4F5C-BA37-DA8260F8BBED}" type="slidenum">
              <a:rPr lang="en-US" smtClean="0">
                <a:latin typeface="Times" pitchFamily="18" charset="0"/>
                <a:ea typeface="MS PGothic" pitchFamily="34" charset="-128"/>
              </a:rPr>
              <a:pPr/>
              <a:t>219</a:t>
            </a:fld>
            <a:endParaRPr lang="en-US" smtClean="0">
              <a:latin typeface="Times" pitchFamily="18" charset="0"/>
              <a:ea typeface="MS PGothic" pitchFamily="34" charset="-128"/>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91491" name="Notes Placeholder 2"/>
          <p:cNvSpPr>
            <a:spLocks noGrp="1"/>
          </p:cNvSpPr>
          <p:nvPr>
            <p:ph type="body" idx="1"/>
          </p:nvPr>
        </p:nvSpPr>
        <p:spPr>
          <a:noFill/>
          <a:ln/>
        </p:spPr>
        <p:txBody>
          <a:bodyPr/>
          <a:lstStyle/>
          <a:p>
            <a:endParaRPr lang="en-US" smtClean="0">
              <a:latin typeface="Times" pitchFamily="18" charset="0"/>
            </a:endParaRPr>
          </a:p>
        </p:txBody>
      </p:sp>
      <p:sp>
        <p:nvSpPr>
          <p:cNvPr id="191492" name="Slide Number Placeholder 3"/>
          <p:cNvSpPr>
            <a:spLocks noGrp="1"/>
          </p:cNvSpPr>
          <p:nvPr>
            <p:ph type="sldNum" sz="quarter" idx="5"/>
          </p:nvPr>
        </p:nvSpPr>
        <p:spPr>
          <a:noFill/>
        </p:spPr>
        <p:txBody>
          <a:bodyPr/>
          <a:lstStyle/>
          <a:p>
            <a:fld id="{824E9C36-B4F7-43A1-BC66-F3F6E5FF5F64}" type="slidenum">
              <a:rPr lang="en-US" smtClean="0">
                <a:latin typeface="Times" pitchFamily="18" charset="0"/>
                <a:ea typeface="MS PGothic" pitchFamily="34" charset="-128"/>
              </a:rPr>
              <a:pPr/>
              <a:t>220</a:t>
            </a:fld>
            <a:endParaRPr lang="en-US" smtClean="0">
              <a:latin typeface="Times" pitchFamily="18" charset="0"/>
              <a:ea typeface="MS PGothic" pitchFamily="34" charset="-128"/>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p:spPr>
        <p:txBody>
          <a:bodyPr/>
          <a:lstStyle/>
          <a:p>
            <a:endParaRPr lang="en-US" smtClean="0">
              <a:latin typeface="Times" pitchFamily="18" charset="0"/>
            </a:endParaRPr>
          </a:p>
        </p:txBody>
      </p:sp>
      <p:sp>
        <p:nvSpPr>
          <p:cNvPr id="192516" name="Slide Number Placeholder 3"/>
          <p:cNvSpPr>
            <a:spLocks noGrp="1"/>
          </p:cNvSpPr>
          <p:nvPr>
            <p:ph type="sldNum" sz="quarter" idx="5"/>
          </p:nvPr>
        </p:nvSpPr>
        <p:spPr>
          <a:noFill/>
        </p:spPr>
        <p:txBody>
          <a:bodyPr/>
          <a:lstStyle/>
          <a:p>
            <a:fld id="{2DE7D660-1740-45C4-A4FE-6B0707A46AA6}" type="slidenum">
              <a:rPr lang="en-US" smtClean="0">
                <a:latin typeface="Times" pitchFamily="18" charset="0"/>
                <a:ea typeface="MS PGothic" pitchFamily="34" charset="-128"/>
              </a:rPr>
              <a:pPr/>
              <a:t>221</a:t>
            </a:fld>
            <a:endParaRPr lang="en-US" smtClean="0">
              <a:latin typeface="Times" pitchFamily="18" charset="0"/>
              <a:ea typeface="MS PGothic" pitchFamily="34" charset="-128"/>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p:spPr>
        <p:txBody>
          <a:bodyPr/>
          <a:lstStyle/>
          <a:p>
            <a:endParaRPr lang="en-US" smtClean="0">
              <a:latin typeface="Times" pitchFamily="18" charset="0"/>
            </a:endParaRPr>
          </a:p>
        </p:txBody>
      </p:sp>
      <p:sp>
        <p:nvSpPr>
          <p:cNvPr id="193540" name="Slide Number Placeholder 3"/>
          <p:cNvSpPr>
            <a:spLocks noGrp="1"/>
          </p:cNvSpPr>
          <p:nvPr>
            <p:ph type="sldNum" sz="quarter" idx="5"/>
          </p:nvPr>
        </p:nvSpPr>
        <p:spPr>
          <a:noFill/>
        </p:spPr>
        <p:txBody>
          <a:bodyPr/>
          <a:lstStyle/>
          <a:p>
            <a:fld id="{C10D1B83-3E3B-46B5-A311-4EA0828497B2}" type="slidenum">
              <a:rPr lang="en-US" smtClean="0">
                <a:latin typeface="Times" pitchFamily="18" charset="0"/>
                <a:ea typeface="MS PGothic" pitchFamily="34" charset="-128"/>
              </a:rPr>
              <a:pPr/>
              <a:t>222</a:t>
            </a:fld>
            <a:endParaRPr lang="en-US" smtClean="0">
              <a:latin typeface="Times" pitchFamily="18" charset="0"/>
              <a:ea typeface="MS PGothic"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386A17FB-96E8-4041-B5AC-3DE7D1034A0B}" type="slidenum">
              <a:rPr lang="en-US" altLang="en-US" sz="1300"/>
              <a:pPr/>
              <a:t>22</a:t>
            </a:fld>
            <a:endParaRPr lang="en-US" altLang="en-US" sz="1300"/>
          </a:p>
        </p:txBody>
      </p:sp>
    </p:spTree>
    <p:extLst>
      <p:ext uri="{BB962C8B-B14F-4D97-AF65-F5344CB8AC3E}">
        <p14:creationId xmlns:p14="http://schemas.microsoft.com/office/powerpoint/2010/main" xmlns="" val="165523683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194563" name="Notes Placeholder 2"/>
          <p:cNvSpPr>
            <a:spLocks noGrp="1"/>
          </p:cNvSpPr>
          <p:nvPr>
            <p:ph type="body" idx="1"/>
          </p:nvPr>
        </p:nvSpPr>
        <p:spPr>
          <a:noFill/>
          <a:ln/>
        </p:spPr>
        <p:txBody>
          <a:bodyPr/>
          <a:lstStyle/>
          <a:p>
            <a:endParaRPr lang="en-US" smtClean="0">
              <a:latin typeface="Times" pitchFamily="18" charset="0"/>
            </a:endParaRPr>
          </a:p>
        </p:txBody>
      </p:sp>
      <p:sp>
        <p:nvSpPr>
          <p:cNvPr id="194564" name="Slide Number Placeholder 3"/>
          <p:cNvSpPr>
            <a:spLocks noGrp="1"/>
          </p:cNvSpPr>
          <p:nvPr>
            <p:ph type="sldNum" sz="quarter" idx="5"/>
          </p:nvPr>
        </p:nvSpPr>
        <p:spPr>
          <a:noFill/>
        </p:spPr>
        <p:txBody>
          <a:bodyPr/>
          <a:lstStyle/>
          <a:p>
            <a:fld id="{259263AD-A559-476F-AC36-0008A72B641A}" type="slidenum">
              <a:rPr lang="en-US" smtClean="0">
                <a:latin typeface="Times" pitchFamily="18" charset="0"/>
                <a:ea typeface="MS PGothic" pitchFamily="34" charset="-128"/>
              </a:rPr>
              <a:pPr/>
              <a:t>223</a:t>
            </a:fld>
            <a:endParaRPr lang="en-US" smtClean="0">
              <a:latin typeface="Times" pitchFamily="18" charset="0"/>
              <a:ea typeface="MS PGothic" pitchFamily="34" charset="-128"/>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a:ln/>
        </p:spPr>
        <p:txBody>
          <a:bodyPr/>
          <a:lstStyle/>
          <a:p>
            <a:endParaRPr lang="en-US" smtClean="0">
              <a:latin typeface="Times" pitchFamily="18" charset="0"/>
            </a:endParaRPr>
          </a:p>
        </p:txBody>
      </p:sp>
      <p:sp>
        <p:nvSpPr>
          <p:cNvPr id="195588" name="Slide Number Placeholder 3"/>
          <p:cNvSpPr>
            <a:spLocks noGrp="1"/>
          </p:cNvSpPr>
          <p:nvPr>
            <p:ph type="sldNum" sz="quarter" idx="5"/>
          </p:nvPr>
        </p:nvSpPr>
        <p:spPr>
          <a:noFill/>
        </p:spPr>
        <p:txBody>
          <a:bodyPr/>
          <a:lstStyle/>
          <a:p>
            <a:fld id="{26C976B3-84F6-4417-859E-5AF058B63EBE}" type="slidenum">
              <a:rPr lang="en-US" smtClean="0">
                <a:latin typeface="Times" pitchFamily="18" charset="0"/>
                <a:ea typeface="MS PGothic" pitchFamily="34" charset="-128"/>
              </a:rPr>
              <a:pPr/>
              <a:t>224</a:t>
            </a:fld>
            <a:endParaRPr lang="en-US" smtClean="0">
              <a:latin typeface="Times" pitchFamily="18" charset="0"/>
              <a:ea typeface="MS PGothic" pitchFamily="34" charset="-128"/>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p:spPr>
        <p:txBody>
          <a:bodyPr/>
          <a:lstStyle/>
          <a:p>
            <a:endParaRPr lang="en-US" smtClean="0">
              <a:latin typeface="Times" pitchFamily="18" charset="0"/>
            </a:endParaRPr>
          </a:p>
        </p:txBody>
      </p:sp>
      <p:sp>
        <p:nvSpPr>
          <p:cNvPr id="196612" name="Slide Number Placeholder 3"/>
          <p:cNvSpPr>
            <a:spLocks noGrp="1"/>
          </p:cNvSpPr>
          <p:nvPr>
            <p:ph type="sldNum" sz="quarter" idx="5"/>
          </p:nvPr>
        </p:nvSpPr>
        <p:spPr>
          <a:noFill/>
        </p:spPr>
        <p:txBody>
          <a:bodyPr/>
          <a:lstStyle/>
          <a:p>
            <a:fld id="{98C79A81-D66C-4AE1-A36C-BE8E412A44E6}" type="slidenum">
              <a:rPr lang="en-US" smtClean="0">
                <a:latin typeface="Times" pitchFamily="18" charset="0"/>
                <a:ea typeface="MS PGothic" pitchFamily="34" charset="-128"/>
              </a:rPr>
              <a:pPr/>
              <a:t>225</a:t>
            </a:fld>
            <a:endParaRPr lang="en-US" smtClean="0">
              <a:latin typeface="Times" pitchFamily="18" charset="0"/>
              <a:ea typeface="MS PGothic" pitchFamily="34" charset="-128"/>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p:spPr>
        <p:txBody>
          <a:bodyPr/>
          <a:lstStyle/>
          <a:p>
            <a:endParaRPr lang="en-US" smtClean="0">
              <a:latin typeface="Times" pitchFamily="18" charset="0"/>
            </a:endParaRPr>
          </a:p>
        </p:txBody>
      </p:sp>
      <p:sp>
        <p:nvSpPr>
          <p:cNvPr id="197636" name="Slide Number Placeholder 3"/>
          <p:cNvSpPr>
            <a:spLocks noGrp="1"/>
          </p:cNvSpPr>
          <p:nvPr>
            <p:ph type="sldNum" sz="quarter" idx="5"/>
          </p:nvPr>
        </p:nvSpPr>
        <p:spPr>
          <a:noFill/>
        </p:spPr>
        <p:txBody>
          <a:bodyPr/>
          <a:lstStyle/>
          <a:p>
            <a:fld id="{BE2C5A7A-A694-4699-B323-635782DB2D4C}" type="slidenum">
              <a:rPr lang="en-US" smtClean="0">
                <a:latin typeface="Times" pitchFamily="18" charset="0"/>
                <a:ea typeface="MS PGothic" pitchFamily="34" charset="-128"/>
              </a:rPr>
              <a:pPr/>
              <a:t>226</a:t>
            </a:fld>
            <a:endParaRPr lang="en-US" smtClean="0">
              <a:latin typeface="Times" pitchFamily="18" charset="0"/>
              <a:ea typeface="MS PGothic" pitchFamily="34" charset="-128"/>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p:spPr>
        <p:txBody>
          <a:bodyPr/>
          <a:lstStyle/>
          <a:p>
            <a:endParaRPr lang="en-US" smtClean="0">
              <a:latin typeface="Times" pitchFamily="18" charset="0"/>
            </a:endParaRPr>
          </a:p>
        </p:txBody>
      </p:sp>
      <p:sp>
        <p:nvSpPr>
          <p:cNvPr id="198660" name="Slide Number Placeholder 3"/>
          <p:cNvSpPr>
            <a:spLocks noGrp="1"/>
          </p:cNvSpPr>
          <p:nvPr>
            <p:ph type="sldNum" sz="quarter" idx="5"/>
          </p:nvPr>
        </p:nvSpPr>
        <p:spPr>
          <a:noFill/>
        </p:spPr>
        <p:txBody>
          <a:bodyPr/>
          <a:lstStyle/>
          <a:p>
            <a:fld id="{82D6727C-B91E-452D-901A-07E11BD28B5C}" type="slidenum">
              <a:rPr lang="en-US" smtClean="0">
                <a:latin typeface="Times" pitchFamily="18" charset="0"/>
                <a:ea typeface="MS PGothic" pitchFamily="34" charset="-128"/>
              </a:rPr>
              <a:pPr/>
              <a:t>227</a:t>
            </a:fld>
            <a:endParaRPr lang="en-US" smtClean="0">
              <a:latin typeface="Times" pitchFamily="18" charset="0"/>
              <a:ea typeface="MS PGothic" pitchFamily="34" charset="-128"/>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p:spPr>
        <p:txBody>
          <a:bodyPr/>
          <a:lstStyle/>
          <a:p>
            <a:endParaRPr lang="en-US" smtClean="0">
              <a:latin typeface="Times" pitchFamily="18" charset="0"/>
            </a:endParaRPr>
          </a:p>
        </p:txBody>
      </p:sp>
      <p:sp>
        <p:nvSpPr>
          <p:cNvPr id="199684" name="Slide Number Placeholder 3"/>
          <p:cNvSpPr>
            <a:spLocks noGrp="1"/>
          </p:cNvSpPr>
          <p:nvPr>
            <p:ph type="sldNum" sz="quarter" idx="5"/>
          </p:nvPr>
        </p:nvSpPr>
        <p:spPr>
          <a:noFill/>
        </p:spPr>
        <p:txBody>
          <a:bodyPr/>
          <a:lstStyle/>
          <a:p>
            <a:fld id="{11114415-00A3-4AA6-81BD-913B019EFE7E}" type="slidenum">
              <a:rPr lang="en-US" smtClean="0">
                <a:latin typeface="Times" pitchFamily="18" charset="0"/>
                <a:ea typeface="MS PGothic" pitchFamily="34" charset="-128"/>
              </a:rPr>
              <a:pPr/>
              <a:t>228</a:t>
            </a:fld>
            <a:endParaRPr lang="en-US" smtClean="0">
              <a:latin typeface="Times" pitchFamily="18" charset="0"/>
              <a:ea typeface="MS PGothic"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1FEB6CD6-36E3-46AF-B4CA-A5B67C5EA506}" type="slidenum">
              <a:rPr lang="en-US" altLang="en-US" sz="1300"/>
              <a:pPr/>
              <a:t>23</a:t>
            </a:fld>
            <a:endParaRPr lang="en-US" altLang="en-US" sz="1300"/>
          </a:p>
        </p:txBody>
      </p:sp>
    </p:spTree>
    <p:extLst>
      <p:ext uri="{BB962C8B-B14F-4D97-AF65-F5344CB8AC3E}">
        <p14:creationId xmlns:p14="http://schemas.microsoft.com/office/powerpoint/2010/main" xmlns="" val="3054675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F72A4506-A13D-4226-B623-0ECCADAF72F2}" type="slidenum">
              <a:rPr lang="en-US" altLang="en-US" sz="1300"/>
              <a:pPr/>
              <a:t>25</a:t>
            </a:fld>
            <a:endParaRPr lang="en-US" altLang="en-US" sz="1300"/>
          </a:p>
        </p:txBody>
      </p:sp>
    </p:spTree>
    <p:extLst>
      <p:ext uri="{BB962C8B-B14F-4D97-AF65-F5344CB8AC3E}">
        <p14:creationId xmlns:p14="http://schemas.microsoft.com/office/powerpoint/2010/main" xmlns="" val="111042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1B6A0205-3213-46B6-9B53-E98B449AD0CE}" type="slidenum">
              <a:rPr lang="en-US" altLang="en-US" sz="1300"/>
              <a:pPr/>
              <a:t>26</a:t>
            </a:fld>
            <a:endParaRPr lang="en-US" altLang="en-US" sz="1300"/>
          </a:p>
        </p:txBody>
      </p:sp>
    </p:spTree>
    <p:extLst>
      <p:ext uri="{BB962C8B-B14F-4D97-AF65-F5344CB8AC3E}">
        <p14:creationId xmlns:p14="http://schemas.microsoft.com/office/powerpoint/2010/main" xmlns="" val="29419299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3BB4CADA-B236-4D7F-B39C-925A08C1A21C}" type="slidenum">
              <a:rPr lang="en-US" altLang="en-US" sz="1300"/>
              <a:pPr/>
              <a:t>27</a:t>
            </a:fld>
            <a:endParaRPr lang="en-US" altLang="en-US" sz="1300"/>
          </a:p>
        </p:txBody>
      </p:sp>
    </p:spTree>
    <p:extLst>
      <p:ext uri="{BB962C8B-B14F-4D97-AF65-F5344CB8AC3E}">
        <p14:creationId xmlns:p14="http://schemas.microsoft.com/office/powerpoint/2010/main" xmlns="" val="419754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BC423292-EEF6-4427-923B-361050A155AC}" type="slidenum">
              <a:rPr lang="en-US" altLang="en-US" sz="1300"/>
              <a:pPr/>
              <a:t>28</a:t>
            </a:fld>
            <a:endParaRPr lang="en-US" altLang="en-US" sz="1300"/>
          </a:p>
        </p:txBody>
      </p:sp>
    </p:spTree>
    <p:extLst>
      <p:ext uri="{BB962C8B-B14F-4D97-AF65-F5344CB8AC3E}">
        <p14:creationId xmlns:p14="http://schemas.microsoft.com/office/powerpoint/2010/main" xmlns="" val="3041492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1C943173-249B-4745-B48E-3A8A7628D334}" type="slidenum">
              <a:rPr lang="en-US" altLang="en-US" sz="1300"/>
              <a:pPr/>
              <a:t>5</a:t>
            </a:fld>
            <a:endParaRPr lang="en-US" altLang="en-US" sz="1300"/>
          </a:p>
        </p:txBody>
      </p:sp>
    </p:spTree>
    <p:extLst>
      <p:ext uri="{BB962C8B-B14F-4D97-AF65-F5344CB8AC3E}">
        <p14:creationId xmlns:p14="http://schemas.microsoft.com/office/powerpoint/2010/main" xmlns="" val="2504821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9830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B274E9FC-A6CC-4CEF-8BE4-4E311BCD716A}" type="slidenum">
              <a:rPr lang="en-US" altLang="en-US" sz="1300"/>
              <a:pPr/>
              <a:t>29</a:t>
            </a:fld>
            <a:endParaRPr lang="en-US" altLang="en-US" sz="1300"/>
          </a:p>
        </p:txBody>
      </p:sp>
    </p:spTree>
    <p:extLst>
      <p:ext uri="{BB962C8B-B14F-4D97-AF65-F5344CB8AC3E}">
        <p14:creationId xmlns:p14="http://schemas.microsoft.com/office/powerpoint/2010/main" xmlns="" val="204370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0035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079FEF3E-83D5-436D-A3B4-F56B8AA36B46}" type="slidenum">
              <a:rPr lang="en-US" altLang="en-US" sz="1300"/>
              <a:pPr/>
              <a:t>30</a:t>
            </a:fld>
            <a:endParaRPr lang="en-US" altLang="en-US" sz="1300"/>
          </a:p>
        </p:txBody>
      </p:sp>
    </p:spTree>
    <p:extLst>
      <p:ext uri="{BB962C8B-B14F-4D97-AF65-F5344CB8AC3E}">
        <p14:creationId xmlns:p14="http://schemas.microsoft.com/office/powerpoint/2010/main" xmlns="" val="3902126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327416FA-17FF-4A6A-89D9-823B73702E3B}" type="slidenum">
              <a:rPr lang="en-US" altLang="en-US" sz="1300"/>
              <a:pPr/>
              <a:t>31</a:t>
            </a:fld>
            <a:endParaRPr lang="en-US" altLang="en-US" sz="1300"/>
          </a:p>
        </p:txBody>
      </p:sp>
    </p:spTree>
    <p:extLst>
      <p:ext uri="{BB962C8B-B14F-4D97-AF65-F5344CB8AC3E}">
        <p14:creationId xmlns:p14="http://schemas.microsoft.com/office/powerpoint/2010/main" xmlns="" val="17016293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E992755C-7F28-4F2B-AB25-15AC23B3FEFE}" type="slidenum">
              <a:rPr lang="en-US" altLang="en-US" sz="1300"/>
              <a:pPr/>
              <a:t>32</a:t>
            </a:fld>
            <a:endParaRPr lang="en-US" altLang="en-US" sz="1300"/>
          </a:p>
        </p:txBody>
      </p:sp>
    </p:spTree>
    <p:extLst>
      <p:ext uri="{BB962C8B-B14F-4D97-AF65-F5344CB8AC3E}">
        <p14:creationId xmlns:p14="http://schemas.microsoft.com/office/powerpoint/2010/main" xmlns="" val="26809725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0854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1B71C9D9-D2C1-4D66-B0CA-58AC1E997C87}" type="slidenum">
              <a:rPr lang="en-US" altLang="en-US" sz="1300"/>
              <a:pPr/>
              <a:t>35</a:t>
            </a:fld>
            <a:endParaRPr lang="en-US" altLang="en-US" sz="1300"/>
          </a:p>
        </p:txBody>
      </p:sp>
    </p:spTree>
    <p:extLst>
      <p:ext uri="{BB962C8B-B14F-4D97-AF65-F5344CB8AC3E}">
        <p14:creationId xmlns:p14="http://schemas.microsoft.com/office/powerpoint/2010/main" xmlns="" val="5028367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89E281B9-2454-4F76-98D5-1050C65C81FA}" type="slidenum">
              <a:rPr lang="en-US" altLang="en-US" sz="1300"/>
              <a:pPr/>
              <a:t>36</a:t>
            </a:fld>
            <a:endParaRPr lang="en-US" altLang="en-US" sz="1300"/>
          </a:p>
        </p:txBody>
      </p:sp>
    </p:spTree>
    <p:extLst>
      <p:ext uri="{BB962C8B-B14F-4D97-AF65-F5344CB8AC3E}">
        <p14:creationId xmlns:p14="http://schemas.microsoft.com/office/powerpoint/2010/main" xmlns="" val="17994531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1264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C7E49B2F-B34B-4130-89EE-5E18E02E5838}" type="slidenum">
              <a:rPr lang="en-US" altLang="en-US" sz="1300"/>
              <a:pPr/>
              <a:t>37</a:t>
            </a:fld>
            <a:endParaRPr lang="en-US" altLang="en-US" sz="1300"/>
          </a:p>
        </p:txBody>
      </p:sp>
    </p:spTree>
    <p:extLst>
      <p:ext uri="{BB962C8B-B14F-4D97-AF65-F5344CB8AC3E}">
        <p14:creationId xmlns:p14="http://schemas.microsoft.com/office/powerpoint/2010/main" xmlns="" val="8037415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620BEC85-16AB-4AEE-8D24-6C9FD0AE3B65}" type="slidenum">
              <a:rPr lang="en-US" altLang="en-US" sz="1300"/>
              <a:pPr/>
              <a:t>38</a:t>
            </a:fld>
            <a:endParaRPr lang="en-US" altLang="en-US" sz="1300"/>
          </a:p>
        </p:txBody>
      </p:sp>
    </p:spTree>
    <p:extLst>
      <p:ext uri="{BB962C8B-B14F-4D97-AF65-F5344CB8AC3E}">
        <p14:creationId xmlns:p14="http://schemas.microsoft.com/office/powerpoint/2010/main" xmlns="" val="180701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0740EE95-8594-4368-BB8B-AFDD8AA7C1EB}" type="slidenum">
              <a:rPr lang="en-US" altLang="en-US" sz="1300"/>
              <a:pPr/>
              <a:t>39</a:t>
            </a:fld>
            <a:endParaRPr lang="en-US" altLang="en-US" sz="1300"/>
          </a:p>
        </p:txBody>
      </p:sp>
    </p:spTree>
    <p:extLst>
      <p:ext uri="{BB962C8B-B14F-4D97-AF65-F5344CB8AC3E}">
        <p14:creationId xmlns:p14="http://schemas.microsoft.com/office/powerpoint/2010/main" xmlns="" val="813768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1878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16CB3616-8835-4311-884B-2C4AD7508055}" type="slidenum">
              <a:rPr lang="en-US" altLang="en-US" sz="1300"/>
              <a:pPr/>
              <a:t>40</a:t>
            </a:fld>
            <a:endParaRPr lang="en-US" altLang="en-US" sz="1300"/>
          </a:p>
        </p:txBody>
      </p:sp>
    </p:spTree>
    <p:extLst>
      <p:ext uri="{BB962C8B-B14F-4D97-AF65-F5344CB8AC3E}">
        <p14:creationId xmlns:p14="http://schemas.microsoft.com/office/powerpoint/2010/main" xmlns="" val="3912802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2A5E5D63-0D59-4E62-9FB9-2A2307C716E7}" type="slidenum">
              <a:rPr lang="en-US" altLang="en-US" sz="1300"/>
              <a:pPr/>
              <a:t>6</a:t>
            </a:fld>
            <a:endParaRPr lang="en-US" altLang="en-US" sz="1300"/>
          </a:p>
        </p:txBody>
      </p:sp>
    </p:spTree>
    <p:extLst>
      <p:ext uri="{BB962C8B-B14F-4D97-AF65-F5344CB8AC3E}">
        <p14:creationId xmlns:p14="http://schemas.microsoft.com/office/powerpoint/2010/main" xmlns="" val="41958203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2083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971FA21F-4CBE-4421-95D6-A63AF475DE39}" type="slidenum">
              <a:rPr lang="en-US" altLang="en-US" sz="1300"/>
              <a:pPr/>
              <a:t>41</a:t>
            </a:fld>
            <a:endParaRPr lang="en-US" altLang="en-US" sz="1300"/>
          </a:p>
        </p:txBody>
      </p:sp>
    </p:spTree>
    <p:extLst>
      <p:ext uri="{BB962C8B-B14F-4D97-AF65-F5344CB8AC3E}">
        <p14:creationId xmlns:p14="http://schemas.microsoft.com/office/powerpoint/2010/main" xmlns="" val="34481981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2288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5ED248EB-93AA-4289-988C-F6FBB42F66D1}" type="slidenum">
              <a:rPr lang="en-US" altLang="en-US" sz="1300"/>
              <a:pPr/>
              <a:t>42</a:t>
            </a:fld>
            <a:endParaRPr lang="en-US" altLang="en-US" sz="1300"/>
          </a:p>
        </p:txBody>
      </p:sp>
    </p:spTree>
    <p:extLst>
      <p:ext uri="{BB962C8B-B14F-4D97-AF65-F5344CB8AC3E}">
        <p14:creationId xmlns:p14="http://schemas.microsoft.com/office/powerpoint/2010/main" xmlns="" val="34710930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249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A837C951-860E-4350-9F42-99087CB327DF}" type="slidenum">
              <a:rPr lang="en-US" altLang="en-US" sz="1300"/>
              <a:pPr/>
              <a:t>43</a:t>
            </a:fld>
            <a:endParaRPr lang="en-US" altLang="en-US" sz="1300"/>
          </a:p>
        </p:txBody>
      </p:sp>
    </p:spTree>
    <p:extLst>
      <p:ext uri="{BB962C8B-B14F-4D97-AF65-F5344CB8AC3E}">
        <p14:creationId xmlns:p14="http://schemas.microsoft.com/office/powerpoint/2010/main" xmlns="" val="38540113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FB1488D1-CC38-4CC2-9374-D6E2ADD3195E}" type="slidenum">
              <a:rPr lang="en-US" altLang="en-US" sz="1300"/>
              <a:pPr/>
              <a:t>44</a:t>
            </a:fld>
            <a:endParaRPr lang="en-US" altLang="en-US" sz="1300"/>
          </a:p>
        </p:txBody>
      </p:sp>
    </p:spTree>
    <p:extLst>
      <p:ext uri="{BB962C8B-B14F-4D97-AF65-F5344CB8AC3E}">
        <p14:creationId xmlns:p14="http://schemas.microsoft.com/office/powerpoint/2010/main" xmlns="" val="20628275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2902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58EABE57-0C55-4611-90EE-BEF63DFBDFDA}" type="slidenum">
              <a:rPr lang="en-US" altLang="en-US" sz="1300"/>
              <a:pPr/>
              <a:t>45</a:t>
            </a:fld>
            <a:endParaRPr lang="en-US" altLang="en-US" sz="1300"/>
          </a:p>
        </p:txBody>
      </p:sp>
    </p:spTree>
    <p:extLst>
      <p:ext uri="{BB962C8B-B14F-4D97-AF65-F5344CB8AC3E}">
        <p14:creationId xmlns:p14="http://schemas.microsoft.com/office/powerpoint/2010/main" xmlns="" val="19198133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3107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9DA8FEE2-1871-4B9A-981D-7E761F7B098F}" type="slidenum">
              <a:rPr lang="en-US" altLang="en-US" sz="1300"/>
              <a:pPr/>
              <a:t>46</a:t>
            </a:fld>
            <a:endParaRPr lang="en-US" altLang="en-US" sz="1300"/>
          </a:p>
        </p:txBody>
      </p:sp>
    </p:spTree>
    <p:extLst>
      <p:ext uri="{BB962C8B-B14F-4D97-AF65-F5344CB8AC3E}">
        <p14:creationId xmlns:p14="http://schemas.microsoft.com/office/powerpoint/2010/main" xmlns="" val="386758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3312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56DF0294-0111-466D-97A1-D8785A059ADA}" type="slidenum">
              <a:rPr lang="en-US" altLang="en-US" sz="1300"/>
              <a:pPr/>
              <a:t>47</a:t>
            </a:fld>
            <a:endParaRPr lang="en-US" altLang="en-US" sz="1300"/>
          </a:p>
        </p:txBody>
      </p:sp>
    </p:spTree>
    <p:extLst>
      <p:ext uri="{BB962C8B-B14F-4D97-AF65-F5344CB8AC3E}">
        <p14:creationId xmlns:p14="http://schemas.microsoft.com/office/powerpoint/2010/main" xmlns="" val="29692701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23000432-F757-4C18-8A4D-2139D5D1B975}" type="slidenum">
              <a:rPr lang="en-US" altLang="en-US" sz="1300"/>
              <a:pPr/>
              <a:t>48</a:t>
            </a:fld>
            <a:endParaRPr lang="en-US" altLang="en-US" sz="1300"/>
          </a:p>
        </p:txBody>
      </p:sp>
    </p:spTree>
    <p:extLst>
      <p:ext uri="{BB962C8B-B14F-4D97-AF65-F5344CB8AC3E}">
        <p14:creationId xmlns:p14="http://schemas.microsoft.com/office/powerpoint/2010/main" xmlns="" val="36252452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3722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3A3DD78C-B8D2-4F5F-951F-3FBE71081FA2}" type="slidenum">
              <a:rPr lang="en-US" altLang="en-US" sz="1300"/>
              <a:pPr/>
              <a:t>49</a:t>
            </a:fld>
            <a:endParaRPr lang="en-US" altLang="en-US" sz="1300"/>
          </a:p>
        </p:txBody>
      </p:sp>
    </p:spTree>
    <p:extLst>
      <p:ext uri="{BB962C8B-B14F-4D97-AF65-F5344CB8AC3E}">
        <p14:creationId xmlns:p14="http://schemas.microsoft.com/office/powerpoint/2010/main" xmlns="" val="2564919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3926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135321B2-E003-40D3-A6EE-BC9FE2553866}" type="slidenum">
              <a:rPr lang="en-US" altLang="en-US" sz="1300"/>
              <a:pPr/>
              <a:t>50</a:t>
            </a:fld>
            <a:endParaRPr lang="en-US" altLang="en-US" sz="1300"/>
          </a:p>
        </p:txBody>
      </p:sp>
    </p:spTree>
    <p:extLst>
      <p:ext uri="{BB962C8B-B14F-4D97-AF65-F5344CB8AC3E}">
        <p14:creationId xmlns:p14="http://schemas.microsoft.com/office/powerpoint/2010/main" xmlns="" val="3372913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C611D8A9-7810-43FA-8A19-E930F9E79891}" type="slidenum">
              <a:rPr lang="en-US" altLang="en-US" sz="1300"/>
              <a:pPr/>
              <a:t>7</a:t>
            </a:fld>
            <a:endParaRPr lang="en-US" altLang="en-US" sz="1300"/>
          </a:p>
        </p:txBody>
      </p:sp>
    </p:spTree>
    <p:extLst>
      <p:ext uri="{BB962C8B-B14F-4D97-AF65-F5344CB8AC3E}">
        <p14:creationId xmlns:p14="http://schemas.microsoft.com/office/powerpoint/2010/main" xmlns="" val="2819971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4131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97B0DF67-3657-42C4-A806-4C374B101296}" type="slidenum">
              <a:rPr lang="en-US" altLang="en-US" sz="1300"/>
              <a:pPr/>
              <a:t>51</a:t>
            </a:fld>
            <a:endParaRPr lang="en-US" altLang="en-US" sz="1300"/>
          </a:p>
        </p:txBody>
      </p:sp>
    </p:spTree>
    <p:extLst>
      <p:ext uri="{BB962C8B-B14F-4D97-AF65-F5344CB8AC3E}">
        <p14:creationId xmlns:p14="http://schemas.microsoft.com/office/powerpoint/2010/main" xmlns="" val="38766450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14336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8D914E9F-571E-41B5-A492-5DF38D4AC8F8}" type="slidenum">
              <a:rPr lang="en-US" altLang="en-US" sz="1300"/>
              <a:pPr/>
              <a:t>52</a:t>
            </a:fld>
            <a:endParaRPr lang="en-US" altLang="en-US" sz="1300"/>
          </a:p>
        </p:txBody>
      </p:sp>
    </p:spTree>
    <p:extLst>
      <p:ext uri="{BB962C8B-B14F-4D97-AF65-F5344CB8AC3E}">
        <p14:creationId xmlns:p14="http://schemas.microsoft.com/office/powerpoint/2010/main" xmlns="" val="18557271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88068" name="Slide Number Placeholder 3"/>
          <p:cNvSpPr>
            <a:spLocks noGrp="1"/>
          </p:cNvSpPr>
          <p:nvPr>
            <p:ph type="sldNum" sz="quarter" idx="5"/>
          </p:nvPr>
        </p:nvSpPr>
        <p:spPr>
          <a:noFill/>
        </p:spPr>
        <p:txBody>
          <a:bodyPr/>
          <a:lstStyle/>
          <a:p>
            <a:fld id="{4A37EE8D-61AE-4E91-A561-4B0374F3DB49}" type="slidenum">
              <a:rPr lang="en-US" smtClean="0"/>
              <a:pPr/>
              <a:t>55</a:t>
            </a:fld>
            <a:endParaRPr lang="en-US" smtClean="0"/>
          </a:p>
        </p:txBody>
      </p:sp>
    </p:spTree>
    <p:extLst>
      <p:ext uri="{BB962C8B-B14F-4D97-AF65-F5344CB8AC3E}">
        <p14:creationId xmlns:p14="http://schemas.microsoft.com/office/powerpoint/2010/main" xmlns="" val="7441302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89092" name="Slide Number Placeholder 3"/>
          <p:cNvSpPr>
            <a:spLocks noGrp="1"/>
          </p:cNvSpPr>
          <p:nvPr>
            <p:ph type="sldNum" sz="quarter" idx="5"/>
          </p:nvPr>
        </p:nvSpPr>
        <p:spPr>
          <a:noFill/>
        </p:spPr>
        <p:txBody>
          <a:bodyPr/>
          <a:lstStyle/>
          <a:p>
            <a:fld id="{98261050-9036-443D-98C3-30A665F96A51}" type="slidenum">
              <a:rPr lang="en-US" smtClean="0"/>
              <a:pPr/>
              <a:t>56</a:t>
            </a:fld>
            <a:endParaRPr lang="en-US" smtClean="0"/>
          </a:p>
        </p:txBody>
      </p:sp>
    </p:spTree>
    <p:extLst>
      <p:ext uri="{BB962C8B-B14F-4D97-AF65-F5344CB8AC3E}">
        <p14:creationId xmlns:p14="http://schemas.microsoft.com/office/powerpoint/2010/main" xmlns="" val="22445825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0116" name="Slide Number Placeholder 3"/>
          <p:cNvSpPr>
            <a:spLocks noGrp="1"/>
          </p:cNvSpPr>
          <p:nvPr>
            <p:ph type="sldNum" sz="quarter" idx="5"/>
          </p:nvPr>
        </p:nvSpPr>
        <p:spPr>
          <a:noFill/>
        </p:spPr>
        <p:txBody>
          <a:bodyPr/>
          <a:lstStyle/>
          <a:p>
            <a:fld id="{49FB0490-D873-4457-BCFD-296E3CC0DF4F}" type="slidenum">
              <a:rPr lang="en-US" smtClean="0"/>
              <a:pPr/>
              <a:t>57</a:t>
            </a:fld>
            <a:endParaRPr lang="en-US" smtClean="0"/>
          </a:p>
        </p:txBody>
      </p:sp>
    </p:spTree>
    <p:extLst>
      <p:ext uri="{BB962C8B-B14F-4D97-AF65-F5344CB8AC3E}">
        <p14:creationId xmlns:p14="http://schemas.microsoft.com/office/powerpoint/2010/main" xmlns="" val="9546513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1140" name="Slide Number Placeholder 3"/>
          <p:cNvSpPr>
            <a:spLocks noGrp="1"/>
          </p:cNvSpPr>
          <p:nvPr>
            <p:ph type="sldNum" sz="quarter" idx="5"/>
          </p:nvPr>
        </p:nvSpPr>
        <p:spPr>
          <a:noFill/>
        </p:spPr>
        <p:txBody>
          <a:bodyPr/>
          <a:lstStyle/>
          <a:p>
            <a:fld id="{5AC7D4CA-40CB-4436-B9A6-92EC45B08D63}" type="slidenum">
              <a:rPr lang="en-US" smtClean="0"/>
              <a:pPr/>
              <a:t>58</a:t>
            </a:fld>
            <a:endParaRPr lang="en-US" smtClean="0"/>
          </a:p>
        </p:txBody>
      </p:sp>
    </p:spTree>
    <p:extLst>
      <p:ext uri="{BB962C8B-B14F-4D97-AF65-F5344CB8AC3E}">
        <p14:creationId xmlns:p14="http://schemas.microsoft.com/office/powerpoint/2010/main" xmlns="" val="14051677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2164" name="Slide Number Placeholder 3"/>
          <p:cNvSpPr>
            <a:spLocks noGrp="1"/>
          </p:cNvSpPr>
          <p:nvPr>
            <p:ph type="sldNum" sz="quarter" idx="5"/>
          </p:nvPr>
        </p:nvSpPr>
        <p:spPr>
          <a:noFill/>
        </p:spPr>
        <p:txBody>
          <a:bodyPr/>
          <a:lstStyle/>
          <a:p>
            <a:fld id="{6ADF4DEC-D8C8-4248-B2A2-00508F8B0715}" type="slidenum">
              <a:rPr lang="en-US" smtClean="0"/>
              <a:pPr/>
              <a:t>60</a:t>
            </a:fld>
            <a:endParaRPr lang="en-US" smtClean="0"/>
          </a:p>
        </p:txBody>
      </p:sp>
    </p:spTree>
    <p:extLst>
      <p:ext uri="{BB962C8B-B14F-4D97-AF65-F5344CB8AC3E}">
        <p14:creationId xmlns:p14="http://schemas.microsoft.com/office/powerpoint/2010/main" xmlns="" val="37798124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3188" name="Slide Number Placeholder 3"/>
          <p:cNvSpPr>
            <a:spLocks noGrp="1"/>
          </p:cNvSpPr>
          <p:nvPr>
            <p:ph type="sldNum" sz="quarter" idx="5"/>
          </p:nvPr>
        </p:nvSpPr>
        <p:spPr>
          <a:noFill/>
        </p:spPr>
        <p:txBody>
          <a:bodyPr/>
          <a:lstStyle/>
          <a:p>
            <a:fld id="{8D93040F-13AD-4397-9F56-9C9914AD6F4D}" type="slidenum">
              <a:rPr lang="en-US" smtClean="0"/>
              <a:pPr/>
              <a:t>61</a:t>
            </a:fld>
            <a:endParaRPr lang="en-US" smtClean="0"/>
          </a:p>
        </p:txBody>
      </p:sp>
    </p:spTree>
    <p:extLst>
      <p:ext uri="{BB962C8B-B14F-4D97-AF65-F5344CB8AC3E}">
        <p14:creationId xmlns:p14="http://schemas.microsoft.com/office/powerpoint/2010/main" xmlns="" val="38787759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4212" name="Slide Number Placeholder 3"/>
          <p:cNvSpPr>
            <a:spLocks noGrp="1"/>
          </p:cNvSpPr>
          <p:nvPr>
            <p:ph type="sldNum" sz="quarter" idx="5"/>
          </p:nvPr>
        </p:nvSpPr>
        <p:spPr>
          <a:noFill/>
        </p:spPr>
        <p:txBody>
          <a:bodyPr/>
          <a:lstStyle/>
          <a:p>
            <a:fld id="{AF0A56B9-E95A-42BB-86C8-D00207BEA919}" type="slidenum">
              <a:rPr lang="en-US" smtClean="0"/>
              <a:pPr/>
              <a:t>62</a:t>
            </a:fld>
            <a:endParaRPr lang="en-US" smtClean="0"/>
          </a:p>
        </p:txBody>
      </p:sp>
    </p:spTree>
    <p:extLst>
      <p:ext uri="{BB962C8B-B14F-4D97-AF65-F5344CB8AC3E}">
        <p14:creationId xmlns:p14="http://schemas.microsoft.com/office/powerpoint/2010/main" xmlns="" val="5135537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5236" name="Slide Number Placeholder 3"/>
          <p:cNvSpPr>
            <a:spLocks noGrp="1"/>
          </p:cNvSpPr>
          <p:nvPr>
            <p:ph type="sldNum" sz="quarter" idx="5"/>
          </p:nvPr>
        </p:nvSpPr>
        <p:spPr>
          <a:noFill/>
        </p:spPr>
        <p:txBody>
          <a:bodyPr/>
          <a:lstStyle/>
          <a:p>
            <a:fld id="{8AE74210-992D-42E1-B0F3-2AB15908FE14}" type="slidenum">
              <a:rPr lang="en-US" smtClean="0"/>
              <a:pPr/>
              <a:t>63</a:t>
            </a:fld>
            <a:endParaRPr lang="en-US" smtClean="0"/>
          </a:p>
        </p:txBody>
      </p:sp>
    </p:spTree>
    <p:extLst>
      <p:ext uri="{BB962C8B-B14F-4D97-AF65-F5344CB8AC3E}">
        <p14:creationId xmlns:p14="http://schemas.microsoft.com/office/powerpoint/2010/main" xmlns="" val="1367994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4FF8A8C8-8ECA-404E-B0E5-DE1C38635467}" type="slidenum">
              <a:rPr lang="en-US" altLang="en-US" sz="1300"/>
              <a:pPr/>
              <a:t>9</a:t>
            </a:fld>
            <a:endParaRPr lang="en-US" altLang="en-US" sz="1300"/>
          </a:p>
        </p:txBody>
      </p:sp>
    </p:spTree>
    <p:extLst>
      <p:ext uri="{BB962C8B-B14F-4D97-AF65-F5344CB8AC3E}">
        <p14:creationId xmlns:p14="http://schemas.microsoft.com/office/powerpoint/2010/main" xmlns="" val="37208907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6260" name="Slide Number Placeholder 3"/>
          <p:cNvSpPr>
            <a:spLocks noGrp="1"/>
          </p:cNvSpPr>
          <p:nvPr>
            <p:ph type="sldNum" sz="quarter" idx="5"/>
          </p:nvPr>
        </p:nvSpPr>
        <p:spPr>
          <a:noFill/>
        </p:spPr>
        <p:txBody>
          <a:bodyPr/>
          <a:lstStyle/>
          <a:p>
            <a:fld id="{42C9C359-6DE2-4FF4-A9FD-28B201CD8F43}" type="slidenum">
              <a:rPr lang="en-US" smtClean="0"/>
              <a:pPr/>
              <a:t>64</a:t>
            </a:fld>
            <a:endParaRPr lang="en-US" smtClean="0"/>
          </a:p>
        </p:txBody>
      </p:sp>
    </p:spTree>
    <p:extLst>
      <p:ext uri="{BB962C8B-B14F-4D97-AF65-F5344CB8AC3E}">
        <p14:creationId xmlns:p14="http://schemas.microsoft.com/office/powerpoint/2010/main" xmlns="" val="7679065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7284" name="Slide Number Placeholder 3"/>
          <p:cNvSpPr>
            <a:spLocks noGrp="1"/>
          </p:cNvSpPr>
          <p:nvPr>
            <p:ph type="sldNum" sz="quarter" idx="5"/>
          </p:nvPr>
        </p:nvSpPr>
        <p:spPr>
          <a:noFill/>
        </p:spPr>
        <p:txBody>
          <a:bodyPr/>
          <a:lstStyle/>
          <a:p>
            <a:fld id="{C5C412CA-C473-45FD-AFC8-52A34435925C}" type="slidenum">
              <a:rPr lang="en-US" smtClean="0"/>
              <a:pPr/>
              <a:t>65</a:t>
            </a:fld>
            <a:endParaRPr lang="en-US" smtClean="0"/>
          </a:p>
        </p:txBody>
      </p:sp>
    </p:spTree>
    <p:extLst>
      <p:ext uri="{BB962C8B-B14F-4D97-AF65-F5344CB8AC3E}">
        <p14:creationId xmlns:p14="http://schemas.microsoft.com/office/powerpoint/2010/main" xmlns="" val="41915380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8308" name="Slide Number Placeholder 3"/>
          <p:cNvSpPr>
            <a:spLocks noGrp="1"/>
          </p:cNvSpPr>
          <p:nvPr>
            <p:ph type="sldNum" sz="quarter" idx="5"/>
          </p:nvPr>
        </p:nvSpPr>
        <p:spPr>
          <a:noFill/>
        </p:spPr>
        <p:txBody>
          <a:bodyPr/>
          <a:lstStyle/>
          <a:p>
            <a:fld id="{64A77D6C-9BE3-4DD7-AEAD-4711F11B3CA9}" type="slidenum">
              <a:rPr lang="en-US" smtClean="0"/>
              <a:pPr/>
              <a:t>66</a:t>
            </a:fld>
            <a:endParaRPr lang="en-US" smtClean="0"/>
          </a:p>
        </p:txBody>
      </p:sp>
    </p:spTree>
    <p:extLst>
      <p:ext uri="{BB962C8B-B14F-4D97-AF65-F5344CB8AC3E}">
        <p14:creationId xmlns:p14="http://schemas.microsoft.com/office/powerpoint/2010/main" xmlns="" val="7459818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99332" name="Slide Number Placeholder 3"/>
          <p:cNvSpPr>
            <a:spLocks noGrp="1"/>
          </p:cNvSpPr>
          <p:nvPr>
            <p:ph type="sldNum" sz="quarter" idx="5"/>
          </p:nvPr>
        </p:nvSpPr>
        <p:spPr>
          <a:noFill/>
        </p:spPr>
        <p:txBody>
          <a:bodyPr/>
          <a:lstStyle/>
          <a:p>
            <a:fld id="{A8402EFD-E8DC-4F5D-A71E-BC6687737F4F}" type="slidenum">
              <a:rPr lang="en-US" smtClean="0"/>
              <a:pPr/>
              <a:t>67</a:t>
            </a:fld>
            <a:endParaRPr lang="en-US" smtClean="0"/>
          </a:p>
        </p:txBody>
      </p:sp>
    </p:spTree>
    <p:extLst>
      <p:ext uri="{BB962C8B-B14F-4D97-AF65-F5344CB8AC3E}">
        <p14:creationId xmlns:p14="http://schemas.microsoft.com/office/powerpoint/2010/main" xmlns="" val="42612921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100356" name="Slide Number Placeholder 3"/>
          <p:cNvSpPr>
            <a:spLocks noGrp="1"/>
          </p:cNvSpPr>
          <p:nvPr>
            <p:ph type="sldNum" sz="quarter" idx="5"/>
          </p:nvPr>
        </p:nvSpPr>
        <p:spPr>
          <a:noFill/>
        </p:spPr>
        <p:txBody>
          <a:bodyPr/>
          <a:lstStyle/>
          <a:p>
            <a:fld id="{8225E33B-0AF0-415D-AFF6-6FE7BCC394D7}" type="slidenum">
              <a:rPr lang="en-US" smtClean="0"/>
              <a:pPr/>
              <a:t>68</a:t>
            </a:fld>
            <a:endParaRPr lang="en-US" smtClean="0"/>
          </a:p>
        </p:txBody>
      </p:sp>
    </p:spTree>
    <p:extLst>
      <p:ext uri="{BB962C8B-B14F-4D97-AF65-F5344CB8AC3E}">
        <p14:creationId xmlns:p14="http://schemas.microsoft.com/office/powerpoint/2010/main" xmlns="" val="22297309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pPr eaLnBrk="1" hangingPunct="1"/>
            <a:endParaRPr lang="en-US" smtClean="0">
              <a:latin typeface="Times" pitchFamily="127" charset="0"/>
              <a:ea typeface="ヒラギノ角ゴ Pro W3" pitchFamily="127" charset="-128"/>
            </a:endParaRPr>
          </a:p>
        </p:txBody>
      </p:sp>
      <p:sp>
        <p:nvSpPr>
          <p:cNvPr id="101380" name="Slide Number Placeholder 3"/>
          <p:cNvSpPr>
            <a:spLocks noGrp="1"/>
          </p:cNvSpPr>
          <p:nvPr>
            <p:ph type="sldNum" sz="quarter" idx="5"/>
          </p:nvPr>
        </p:nvSpPr>
        <p:spPr>
          <a:noFill/>
        </p:spPr>
        <p:txBody>
          <a:bodyPr/>
          <a:lstStyle/>
          <a:p>
            <a:fld id="{235EAF4D-483A-40D9-93CB-4430A4BE374C}" type="slidenum">
              <a:rPr lang="en-US" smtClean="0"/>
              <a:pPr/>
              <a:t>69</a:t>
            </a:fld>
            <a:endParaRPr lang="en-US" smtClean="0"/>
          </a:p>
        </p:txBody>
      </p:sp>
    </p:spTree>
    <p:extLst>
      <p:ext uri="{BB962C8B-B14F-4D97-AF65-F5344CB8AC3E}">
        <p14:creationId xmlns:p14="http://schemas.microsoft.com/office/powerpoint/2010/main" xmlns="" val="9341295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endParaRPr lang="en-US" smtClean="0">
              <a:latin typeface="Times" pitchFamily="127" charset="0"/>
              <a:ea typeface="ヒラギノ角ゴ Pro W3" pitchFamily="127" charset="-128"/>
            </a:endParaRPr>
          </a:p>
        </p:txBody>
      </p:sp>
      <p:sp>
        <p:nvSpPr>
          <p:cNvPr id="102404" name="Slide Number Placeholder 3"/>
          <p:cNvSpPr>
            <a:spLocks noGrp="1"/>
          </p:cNvSpPr>
          <p:nvPr>
            <p:ph type="sldNum" sz="quarter" idx="5"/>
          </p:nvPr>
        </p:nvSpPr>
        <p:spPr>
          <a:noFill/>
        </p:spPr>
        <p:txBody>
          <a:bodyPr/>
          <a:lstStyle/>
          <a:p>
            <a:fld id="{A5EB14C2-BCD0-4F3B-9927-D5809709AD64}" type="slidenum">
              <a:rPr lang="en-US" smtClean="0"/>
              <a:pPr/>
              <a:t>85</a:t>
            </a:fld>
            <a:endParaRPr lang="en-US" smtClean="0"/>
          </a:p>
        </p:txBody>
      </p:sp>
    </p:spTree>
    <p:extLst>
      <p:ext uri="{BB962C8B-B14F-4D97-AF65-F5344CB8AC3E}">
        <p14:creationId xmlns:p14="http://schemas.microsoft.com/office/powerpoint/2010/main" xmlns="" val="38304002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08548" name="Slide Number Placeholder 3"/>
          <p:cNvSpPr>
            <a:spLocks noGrp="1"/>
          </p:cNvSpPr>
          <p:nvPr>
            <p:ph type="sldNum" sz="quarter" idx="5"/>
          </p:nvPr>
        </p:nvSpPr>
        <p:spPr>
          <a:noFill/>
        </p:spPr>
        <p:txBody>
          <a:bodyPr/>
          <a:lstStyle/>
          <a:p>
            <a:fld id="{136710A3-C5D5-4139-9713-8B4EC5D36AAA}" type="slidenum">
              <a:rPr lang="en-US" smtClean="0">
                <a:latin typeface="Times" pitchFamily="18" charset="0"/>
                <a:ea typeface="MS PGothic" pitchFamily="34" charset="-128"/>
              </a:rPr>
              <a:pPr/>
              <a:t>140</a:t>
            </a:fld>
            <a:endParaRPr lang="en-US" smtClean="0">
              <a:latin typeface="Times" pitchFamily="18" charset="0"/>
              <a:ea typeface="MS PGothic" pitchFamily="34"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0596" name="Slide Number Placeholder 3"/>
          <p:cNvSpPr>
            <a:spLocks noGrp="1"/>
          </p:cNvSpPr>
          <p:nvPr>
            <p:ph type="sldNum" sz="quarter" idx="5"/>
          </p:nvPr>
        </p:nvSpPr>
        <p:spPr>
          <a:noFill/>
        </p:spPr>
        <p:txBody>
          <a:bodyPr/>
          <a:lstStyle/>
          <a:p>
            <a:fld id="{89530254-4A0B-4B13-90D7-FA421E4C8850}" type="slidenum">
              <a:rPr lang="en-US" smtClean="0">
                <a:latin typeface="Times" pitchFamily="18" charset="0"/>
                <a:ea typeface="MS PGothic" pitchFamily="34" charset="-128"/>
              </a:rPr>
              <a:pPr/>
              <a:t>141</a:t>
            </a:fld>
            <a:endParaRPr lang="en-US" smtClean="0">
              <a:latin typeface="Times" pitchFamily="18" charset="0"/>
              <a:ea typeface="MS PGothic" pitchFamily="34"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1620" name="Slide Number Placeholder 3"/>
          <p:cNvSpPr>
            <a:spLocks noGrp="1"/>
          </p:cNvSpPr>
          <p:nvPr>
            <p:ph type="sldNum" sz="quarter" idx="5"/>
          </p:nvPr>
        </p:nvSpPr>
        <p:spPr>
          <a:noFill/>
        </p:spPr>
        <p:txBody>
          <a:bodyPr/>
          <a:lstStyle/>
          <a:p>
            <a:fld id="{4B006440-A045-4C40-AA3B-B3B0D155511B}" type="slidenum">
              <a:rPr lang="en-US" smtClean="0">
                <a:latin typeface="Times" pitchFamily="18" charset="0"/>
                <a:ea typeface="MS PGothic" pitchFamily="34" charset="-128"/>
              </a:rPr>
              <a:pPr/>
              <a:t>142</a:t>
            </a:fld>
            <a:endParaRPr lang="en-US" smtClean="0">
              <a:latin typeface="Times" pitchFamily="18" charset="0"/>
              <a:ea typeface="MS P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8499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DC6F7D0C-C108-4320-B15E-C02D7339808B}" type="slidenum">
              <a:rPr lang="en-US" altLang="en-US" sz="1300"/>
              <a:pPr/>
              <a:t>11</a:t>
            </a:fld>
            <a:endParaRPr lang="en-US" altLang="en-US" sz="1300"/>
          </a:p>
        </p:txBody>
      </p:sp>
    </p:spTree>
    <p:extLst>
      <p:ext uri="{BB962C8B-B14F-4D97-AF65-F5344CB8AC3E}">
        <p14:creationId xmlns:p14="http://schemas.microsoft.com/office/powerpoint/2010/main" xmlns="" val="6161730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2644" name="Slide Number Placeholder 3"/>
          <p:cNvSpPr>
            <a:spLocks noGrp="1"/>
          </p:cNvSpPr>
          <p:nvPr>
            <p:ph type="sldNum" sz="quarter" idx="5"/>
          </p:nvPr>
        </p:nvSpPr>
        <p:spPr>
          <a:noFill/>
        </p:spPr>
        <p:txBody>
          <a:bodyPr/>
          <a:lstStyle/>
          <a:p>
            <a:fld id="{53F04D84-B3A4-4A03-ACB0-05B8E2A45317}" type="slidenum">
              <a:rPr lang="en-US" smtClean="0">
                <a:latin typeface="Times" pitchFamily="18" charset="0"/>
                <a:ea typeface="MS PGothic" pitchFamily="34" charset="-128"/>
              </a:rPr>
              <a:pPr/>
              <a:t>143</a:t>
            </a:fld>
            <a:endParaRPr lang="en-US" smtClean="0">
              <a:latin typeface="Times" pitchFamily="18" charset="0"/>
              <a:ea typeface="MS PGothic" pitchFamily="34"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3668" name="Slide Number Placeholder 3"/>
          <p:cNvSpPr>
            <a:spLocks noGrp="1"/>
          </p:cNvSpPr>
          <p:nvPr>
            <p:ph type="sldNum" sz="quarter" idx="5"/>
          </p:nvPr>
        </p:nvSpPr>
        <p:spPr>
          <a:noFill/>
        </p:spPr>
        <p:txBody>
          <a:bodyPr/>
          <a:lstStyle/>
          <a:p>
            <a:fld id="{A06624B4-1D45-4E1D-AD01-8668753350E3}" type="slidenum">
              <a:rPr lang="en-US" smtClean="0">
                <a:latin typeface="Times" pitchFamily="18" charset="0"/>
                <a:ea typeface="MS PGothic" pitchFamily="34" charset="-128"/>
              </a:rPr>
              <a:pPr/>
              <a:t>144</a:t>
            </a:fld>
            <a:endParaRPr lang="en-US" smtClean="0">
              <a:latin typeface="Times" pitchFamily="18" charset="0"/>
              <a:ea typeface="MS PGothic" pitchFamily="34"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4692" name="Slide Number Placeholder 3"/>
          <p:cNvSpPr>
            <a:spLocks noGrp="1"/>
          </p:cNvSpPr>
          <p:nvPr>
            <p:ph type="sldNum" sz="quarter" idx="5"/>
          </p:nvPr>
        </p:nvSpPr>
        <p:spPr>
          <a:noFill/>
        </p:spPr>
        <p:txBody>
          <a:bodyPr/>
          <a:lstStyle/>
          <a:p>
            <a:fld id="{3570450C-BC26-4DA9-A275-E49E8B4E6734}" type="slidenum">
              <a:rPr lang="en-US" smtClean="0">
                <a:latin typeface="Times" pitchFamily="18" charset="0"/>
                <a:ea typeface="MS PGothic" pitchFamily="34" charset="-128"/>
              </a:rPr>
              <a:pPr/>
              <a:t>145</a:t>
            </a:fld>
            <a:endParaRPr lang="en-US" smtClean="0">
              <a:latin typeface="Times" pitchFamily="18" charset="0"/>
              <a:ea typeface="MS PGothic" pitchFamily="3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5716" name="Slide Number Placeholder 3"/>
          <p:cNvSpPr>
            <a:spLocks noGrp="1"/>
          </p:cNvSpPr>
          <p:nvPr>
            <p:ph type="sldNum" sz="quarter" idx="5"/>
          </p:nvPr>
        </p:nvSpPr>
        <p:spPr>
          <a:noFill/>
        </p:spPr>
        <p:txBody>
          <a:bodyPr/>
          <a:lstStyle/>
          <a:p>
            <a:fld id="{0B162651-856A-4AE5-B60A-4710B264F1BD}" type="slidenum">
              <a:rPr lang="en-US" smtClean="0">
                <a:latin typeface="Times" pitchFamily="18" charset="0"/>
                <a:ea typeface="MS PGothic" pitchFamily="34" charset="-128"/>
              </a:rPr>
              <a:pPr/>
              <a:t>146</a:t>
            </a:fld>
            <a:endParaRPr lang="en-US" smtClean="0">
              <a:latin typeface="Times" pitchFamily="18" charset="0"/>
              <a:ea typeface="MS PGothic" pitchFamily="34"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6740" name="Slide Number Placeholder 3"/>
          <p:cNvSpPr>
            <a:spLocks noGrp="1"/>
          </p:cNvSpPr>
          <p:nvPr>
            <p:ph type="sldNum" sz="quarter" idx="5"/>
          </p:nvPr>
        </p:nvSpPr>
        <p:spPr>
          <a:noFill/>
        </p:spPr>
        <p:txBody>
          <a:bodyPr/>
          <a:lstStyle/>
          <a:p>
            <a:fld id="{4CD17807-90E0-4398-9D08-552D43BD6E4E}" type="slidenum">
              <a:rPr lang="en-US" smtClean="0">
                <a:latin typeface="Times" pitchFamily="18" charset="0"/>
                <a:ea typeface="MS PGothic" pitchFamily="34" charset="-128"/>
              </a:rPr>
              <a:pPr/>
              <a:t>147</a:t>
            </a:fld>
            <a:endParaRPr lang="en-US" smtClean="0">
              <a:latin typeface="Times" pitchFamily="18" charset="0"/>
              <a:ea typeface="MS PGothic" pitchFamily="34"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7764" name="Slide Number Placeholder 3"/>
          <p:cNvSpPr>
            <a:spLocks noGrp="1"/>
          </p:cNvSpPr>
          <p:nvPr>
            <p:ph type="sldNum" sz="quarter" idx="5"/>
          </p:nvPr>
        </p:nvSpPr>
        <p:spPr>
          <a:noFill/>
        </p:spPr>
        <p:txBody>
          <a:bodyPr/>
          <a:lstStyle/>
          <a:p>
            <a:fld id="{DF7E929F-36CC-4DE9-B26C-8A54707381E4}" type="slidenum">
              <a:rPr lang="en-US" smtClean="0">
                <a:latin typeface="Times" pitchFamily="18" charset="0"/>
                <a:ea typeface="MS PGothic" pitchFamily="34" charset="-128"/>
              </a:rPr>
              <a:pPr/>
              <a:t>148</a:t>
            </a:fld>
            <a:endParaRPr lang="en-US" smtClean="0">
              <a:latin typeface="Times" pitchFamily="18" charset="0"/>
              <a:ea typeface="MS PGothic" pitchFamily="34"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pPr eaLnBrk="1" hangingPunct="1"/>
            <a:endParaRPr lang="en-US" smtClean="0">
              <a:latin typeface="Times" pitchFamily="18" charset="0"/>
            </a:endParaRPr>
          </a:p>
        </p:txBody>
      </p:sp>
      <p:sp>
        <p:nvSpPr>
          <p:cNvPr id="118788" name="Slide Number Placeholder 3"/>
          <p:cNvSpPr>
            <a:spLocks noGrp="1"/>
          </p:cNvSpPr>
          <p:nvPr>
            <p:ph type="sldNum" sz="quarter" idx="5"/>
          </p:nvPr>
        </p:nvSpPr>
        <p:spPr>
          <a:noFill/>
        </p:spPr>
        <p:txBody>
          <a:bodyPr/>
          <a:lstStyle/>
          <a:p>
            <a:fld id="{BA933A8D-AAC4-40B8-9C1A-944E35837A26}" type="slidenum">
              <a:rPr lang="en-US" smtClean="0">
                <a:latin typeface="Times" pitchFamily="18" charset="0"/>
                <a:ea typeface="MS PGothic" pitchFamily="34" charset="-128"/>
              </a:rPr>
              <a:pPr/>
              <a:t>149</a:t>
            </a:fld>
            <a:endParaRPr lang="en-US" smtClean="0">
              <a:latin typeface="Times" pitchFamily="18" charset="0"/>
              <a:ea typeface="MS PGothic" pitchFamily="3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endParaRPr lang="en-US" smtClean="0">
              <a:latin typeface="Times" pitchFamily="18" charset="0"/>
            </a:endParaRPr>
          </a:p>
        </p:txBody>
      </p:sp>
      <p:sp>
        <p:nvSpPr>
          <p:cNvPr id="119812" name="Slide Number Placeholder 3"/>
          <p:cNvSpPr>
            <a:spLocks noGrp="1"/>
          </p:cNvSpPr>
          <p:nvPr>
            <p:ph type="sldNum" sz="quarter" idx="5"/>
          </p:nvPr>
        </p:nvSpPr>
        <p:spPr>
          <a:noFill/>
        </p:spPr>
        <p:txBody>
          <a:bodyPr/>
          <a:lstStyle/>
          <a:p>
            <a:fld id="{7DE1835D-0E0D-40C9-84D8-9D49D7B8DAAF}" type="slidenum">
              <a:rPr lang="en-US" smtClean="0">
                <a:latin typeface="Times" pitchFamily="18" charset="0"/>
                <a:ea typeface="MS PGothic" pitchFamily="34" charset="-128"/>
              </a:rPr>
              <a:pPr/>
              <a:t>150</a:t>
            </a:fld>
            <a:endParaRPr lang="en-US" smtClean="0">
              <a:latin typeface="Times" pitchFamily="18" charset="0"/>
              <a:ea typeface="MS PGothic" pitchFamily="34"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endParaRPr lang="en-US" smtClean="0">
              <a:latin typeface="Times" pitchFamily="18" charset="0"/>
            </a:endParaRPr>
          </a:p>
        </p:txBody>
      </p:sp>
      <p:sp>
        <p:nvSpPr>
          <p:cNvPr id="120836" name="Slide Number Placeholder 3"/>
          <p:cNvSpPr>
            <a:spLocks noGrp="1"/>
          </p:cNvSpPr>
          <p:nvPr>
            <p:ph type="sldNum" sz="quarter" idx="5"/>
          </p:nvPr>
        </p:nvSpPr>
        <p:spPr>
          <a:noFill/>
        </p:spPr>
        <p:txBody>
          <a:bodyPr/>
          <a:lstStyle/>
          <a:p>
            <a:fld id="{85AF13FE-B34E-43DD-BBDC-BDB7FA884033}" type="slidenum">
              <a:rPr lang="en-US" smtClean="0">
                <a:latin typeface="Times" pitchFamily="18" charset="0"/>
                <a:ea typeface="MS PGothic" pitchFamily="34" charset="-128"/>
              </a:rPr>
              <a:pPr/>
              <a:t>151</a:t>
            </a:fld>
            <a:endParaRPr lang="en-US" smtClean="0">
              <a:latin typeface="Times" pitchFamily="18" charset="0"/>
              <a:ea typeface="MS PGothic" pitchFamily="34"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endParaRPr lang="en-US" smtClean="0">
              <a:latin typeface="Times" pitchFamily="18" charset="0"/>
            </a:endParaRPr>
          </a:p>
        </p:txBody>
      </p:sp>
      <p:sp>
        <p:nvSpPr>
          <p:cNvPr id="121860" name="Slide Number Placeholder 3"/>
          <p:cNvSpPr>
            <a:spLocks noGrp="1"/>
          </p:cNvSpPr>
          <p:nvPr>
            <p:ph type="sldNum" sz="quarter" idx="5"/>
          </p:nvPr>
        </p:nvSpPr>
        <p:spPr>
          <a:noFill/>
        </p:spPr>
        <p:txBody>
          <a:bodyPr/>
          <a:lstStyle/>
          <a:p>
            <a:fld id="{249D137E-629A-48DC-B6A1-DF0632431F41}" type="slidenum">
              <a:rPr lang="en-US" smtClean="0">
                <a:latin typeface="Times" pitchFamily="18" charset="0"/>
                <a:ea typeface="MS PGothic" pitchFamily="34" charset="-128"/>
              </a:rPr>
              <a:pPr/>
              <a:t>152</a:t>
            </a:fld>
            <a:endParaRPr lang="en-US" smtClean="0">
              <a:latin typeface="Times" pitchFamily="18" charset="0"/>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7F5B580D-962A-4126-86D2-E2E26F8E9354}" type="slidenum">
              <a:rPr lang="en-US" altLang="en-US" sz="1300"/>
              <a:pPr/>
              <a:t>12</a:t>
            </a:fld>
            <a:endParaRPr lang="en-US" altLang="en-US" sz="1300"/>
          </a:p>
        </p:txBody>
      </p:sp>
    </p:spTree>
    <p:extLst>
      <p:ext uri="{BB962C8B-B14F-4D97-AF65-F5344CB8AC3E}">
        <p14:creationId xmlns:p14="http://schemas.microsoft.com/office/powerpoint/2010/main" xmlns="" val="96115953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endParaRPr lang="en-US" smtClean="0">
              <a:latin typeface="Times" pitchFamily="18" charset="0"/>
            </a:endParaRPr>
          </a:p>
        </p:txBody>
      </p:sp>
      <p:sp>
        <p:nvSpPr>
          <p:cNvPr id="122884" name="Slide Number Placeholder 3"/>
          <p:cNvSpPr>
            <a:spLocks noGrp="1"/>
          </p:cNvSpPr>
          <p:nvPr>
            <p:ph type="sldNum" sz="quarter" idx="5"/>
          </p:nvPr>
        </p:nvSpPr>
        <p:spPr>
          <a:noFill/>
        </p:spPr>
        <p:txBody>
          <a:bodyPr/>
          <a:lstStyle/>
          <a:p>
            <a:fld id="{FD07D32F-A0CE-4E1D-A6EB-73621DB412B0}" type="slidenum">
              <a:rPr lang="en-US" smtClean="0">
                <a:latin typeface="Times" pitchFamily="18" charset="0"/>
                <a:ea typeface="MS PGothic" pitchFamily="34" charset="-128"/>
              </a:rPr>
              <a:pPr/>
              <a:t>153</a:t>
            </a:fld>
            <a:endParaRPr lang="en-US" smtClean="0">
              <a:latin typeface="Times" pitchFamily="18" charset="0"/>
              <a:ea typeface="MS PGothic" pitchFamily="34"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endParaRPr lang="en-US" smtClean="0">
              <a:latin typeface="Times" pitchFamily="18" charset="0"/>
            </a:endParaRPr>
          </a:p>
        </p:txBody>
      </p:sp>
      <p:sp>
        <p:nvSpPr>
          <p:cNvPr id="123908" name="Slide Number Placeholder 3"/>
          <p:cNvSpPr>
            <a:spLocks noGrp="1"/>
          </p:cNvSpPr>
          <p:nvPr>
            <p:ph type="sldNum" sz="quarter" idx="5"/>
          </p:nvPr>
        </p:nvSpPr>
        <p:spPr>
          <a:noFill/>
        </p:spPr>
        <p:txBody>
          <a:bodyPr/>
          <a:lstStyle/>
          <a:p>
            <a:fld id="{4714D63A-B25D-4AFB-B7DE-13997DB5CAB0}" type="slidenum">
              <a:rPr lang="en-US" smtClean="0">
                <a:latin typeface="Times" pitchFamily="18" charset="0"/>
                <a:ea typeface="MS PGothic" pitchFamily="34" charset="-128"/>
              </a:rPr>
              <a:pPr/>
              <a:t>154</a:t>
            </a:fld>
            <a:endParaRPr lang="en-US" smtClean="0">
              <a:latin typeface="Times" pitchFamily="18" charset="0"/>
              <a:ea typeface="MS PGothic" pitchFamily="34"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endParaRPr lang="en-US" smtClean="0">
              <a:latin typeface="Times" pitchFamily="18" charset="0"/>
            </a:endParaRPr>
          </a:p>
        </p:txBody>
      </p:sp>
      <p:sp>
        <p:nvSpPr>
          <p:cNvPr id="124932" name="Slide Number Placeholder 3"/>
          <p:cNvSpPr>
            <a:spLocks noGrp="1"/>
          </p:cNvSpPr>
          <p:nvPr>
            <p:ph type="sldNum" sz="quarter" idx="5"/>
          </p:nvPr>
        </p:nvSpPr>
        <p:spPr>
          <a:noFill/>
        </p:spPr>
        <p:txBody>
          <a:bodyPr/>
          <a:lstStyle/>
          <a:p>
            <a:fld id="{45F06D73-717E-4B28-905D-2132EFAC7A06}" type="slidenum">
              <a:rPr lang="en-US" smtClean="0">
                <a:latin typeface="Times" pitchFamily="18" charset="0"/>
                <a:ea typeface="MS PGothic" pitchFamily="34" charset="-128"/>
              </a:rPr>
              <a:pPr/>
              <a:t>155</a:t>
            </a:fld>
            <a:endParaRPr lang="en-US" smtClean="0">
              <a:latin typeface="Times" pitchFamily="18" charset="0"/>
              <a:ea typeface="MS PGothic" pitchFamily="34"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endParaRPr lang="en-US" smtClean="0">
              <a:latin typeface="Times" pitchFamily="18" charset="0"/>
            </a:endParaRPr>
          </a:p>
        </p:txBody>
      </p:sp>
      <p:sp>
        <p:nvSpPr>
          <p:cNvPr id="125956" name="Slide Number Placeholder 3"/>
          <p:cNvSpPr>
            <a:spLocks noGrp="1"/>
          </p:cNvSpPr>
          <p:nvPr>
            <p:ph type="sldNum" sz="quarter" idx="5"/>
          </p:nvPr>
        </p:nvSpPr>
        <p:spPr>
          <a:noFill/>
        </p:spPr>
        <p:txBody>
          <a:bodyPr/>
          <a:lstStyle/>
          <a:p>
            <a:fld id="{E524D038-C0FF-4FC2-AF1D-4817992A40C1}" type="slidenum">
              <a:rPr lang="en-US" smtClean="0">
                <a:latin typeface="Times" pitchFamily="18" charset="0"/>
                <a:ea typeface="MS PGothic" pitchFamily="34" charset="-128"/>
              </a:rPr>
              <a:pPr/>
              <a:t>156</a:t>
            </a:fld>
            <a:endParaRPr lang="en-US" smtClean="0">
              <a:latin typeface="Times" pitchFamily="18" charset="0"/>
              <a:ea typeface="MS PGothic" pitchFamily="34"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p:spPr>
        <p:txBody>
          <a:bodyPr/>
          <a:lstStyle/>
          <a:p>
            <a:endParaRPr lang="en-US" smtClean="0">
              <a:latin typeface="Times" pitchFamily="18" charset="0"/>
            </a:endParaRPr>
          </a:p>
        </p:txBody>
      </p:sp>
      <p:sp>
        <p:nvSpPr>
          <p:cNvPr id="126980" name="Slide Number Placeholder 3"/>
          <p:cNvSpPr>
            <a:spLocks noGrp="1"/>
          </p:cNvSpPr>
          <p:nvPr>
            <p:ph type="sldNum" sz="quarter" idx="5"/>
          </p:nvPr>
        </p:nvSpPr>
        <p:spPr>
          <a:noFill/>
        </p:spPr>
        <p:txBody>
          <a:bodyPr/>
          <a:lstStyle/>
          <a:p>
            <a:fld id="{011387E7-ACE0-4CAD-B5E4-1590979FB2CF}" type="slidenum">
              <a:rPr lang="en-US" smtClean="0">
                <a:latin typeface="Times" pitchFamily="18" charset="0"/>
                <a:ea typeface="MS PGothic" pitchFamily="34" charset="-128"/>
              </a:rPr>
              <a:pPr/>
              <a:t>157</a:t>
            </a:fld>
            <a:endParaRPr lang="en-US" smtClean="0">
              <a:latin typeface="Times" pitchFamily="18" charset="0"/>
              <a:ea typeface="MS PGothic" pitchFamily="34"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latin typeface="Times" pitchFamily="18" charset="0"/>
            </a:endParaRPr>
          </a:p>
        </p:txBody>
      </p:sp>
      <p:sp>
        <p:nvSpPr>
          <p:cNvPr id="128004" name="Slide Number Placeholder 3"/>
          <p:cNvSpPr>
            <a:spLocks noGrp="1"/>
          </p:cNvSpPr>
          <p:nvPr>
            <p:ph type="sldNum" sz="quarter" idx="5"/>
          </p:nvPr>
        </p:nvSpPr>
        <p:spPr>
          <a:noFill/>
        </p:spPr>
        <p:txBody>
          <a:bodyPr/>
          <a:lstStyle/>
          <a:p>
            <a:fld id="{E9308776-1F92-4515-B83B-119A0714C82F}" type="slidenum">
              <a:rPr lang="en-US" smtClean="0">
                <a:latin typeface="Times" pitchFamily="18" charset="0"/>
                <a:ea typeface="MS PGothic" pitchFamily="34" charset="-128"/>
              </a:rPr>
              <a:pPr/>
              <a:t>158</a:t>
            </a:fld>
            <a:endParaRPr lang="en-US" smtClean="0">
              <a:latin typeface="Times" pitchFamily="18" charset="0"/>
              <a:ea typeface="MS PGothic" pitchFamily="34"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endParaRPr lang="en-US" smtClean="0">
              <a:latin typeface="Times" pitchFamily="18" charset="0"/>
            </a:endParaRPr>
          </a:p>
        </p:txBody>
      </p:sp>
      <p:sp>
        <p:nvSpPr>
          <p:cNvPr id="129028" name="Slide Number Placeholder 3"/>
          <p:cNvSpPr>
            <a:spLocks noGrp="1"/>
          </p:cNvSpPr>
          <p:nvPr>
            <p:ph type="sldNum" sz="quarter" idx="5"/>
          </p:nvPr>
        </p:nvSpPr>
        <p:spPr>
          <a:noFill/>
        </p:spPr>
        <p:txBody>
          <a:bodyPr/>
          <a:lstStyle/>
          <a:p>
            <a:fld id="{CC7F8321-5706-479C-AAAE-BE8D8BC20214}" type="slidenum">
              <a:rPr lang="en-US" smtClean="0">
                <a:latin typeface="Times" pitchFamily="18" charset="0"/>
                <a:ea typeface="MS PGothic" pitchFamily="34" charset="-128"/>
              </a:rPr>
              <a:pPr/>
              <a:t>159</a:t>
            </a:fld>
            <a:endParaRPr lang="en-US" smtClean="0">
              <a:latin typeface="Times" pitchFamily="18" charset="0"/>
              <a:ea typeface="MS PGothic" pitchFamily="34" charset="-128"/>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endParaRPr lang="en-US" smtClean="0">
              <a:latin typeface="Times" pitchFamily="18" charset="0"/>
            </a:endParaRPr>
          </a:p>
        </p:txBody>
      </p:sp>
      <p:sp>
        <p:nvSpPr>
          <p:cNvPr id="130052" name="Slide Number Placeholder 3"/>
          <p:cNvSpPr>
            <a:spLocks noGrp="1"/>
          </p:cNvSpPr>
          <p:nvPr>
            <p:ph type="sldNum" sz="quarter" idx="5"/>
          </p:nvPr>
        </p:nvSpPr>
        <p:spPr>
          <a:noFill/>
        </p:spPr>
        <p:txBody>
          <a:bodyPr/>
          <a:lstStyle/>
          <a:p>
            <a:fld id="{FA48D5E0-96EA-4E90-A1C7-819A15C6EDC2}" type="slidenum">
              <a:rPr lang="en-US" smtClean="0">
                <a:latin typeface="Times" pitchFamily="18" charset="0"/>
                <a:ea typeface="MS PGothic" pitchFamily="34" charset="-128"/>
              </a:rPr>
              <a:pPr/>
              <a:t>160</a:t>
            </a:fld>
            <a:endParaRPr lang="en-US" smtClean="0">
              <a:latin typeface="Times" pitchFamily="18" charset="0"/>
              <a:ea typeface="MS PGothic" pitchFamily="34"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endParaRPr lang="en-US" smtClean="0">
              <a:latin typeface="Times" pitchFamily="18" charset="0"/>
            </a:endParaRPr>
          </a:p>
        </p:txBody>
      </p:sp>
      <p:sp>
        <p:nvSpPr>
          <p:cNvPr id="131076" name="Slide Number Placeholder 3"/>
          <p:cNvSpPr>
            <a:spLocks noGrp="1"/>
          </p:cNvSpPr>
          <p:nvPr>
            <p:ph type="sldNum" sz="quarter" idx="5"/>
          </p:nvPr>
        </p:nvSpPr>
        <p:spPr>
          <a:noFill/>
        </p:spPr>
        <p:txBody>
          <a:bodyPr/>
          <a:lstStyle/>
          <a:p>
            <a:fld id="{EB390EA5-5B31-4F77-84BE-2C6265FE1DC5}" type="slidenum">
              <a:rPr lang="en-US" smtClean="0">
                <a:latin typeface="Times" pitchFamily="18" charset="0"/>
                <a:ea typeface="MS PGothic" pitchFamily="34" charset="-128"/>
              </a:rPr>
              <a:pPr/>
              <a:t>161</a:t>
            </a:fld>
            <a:endParaRPr lang="en-US" smtClean="0">
              <a:latin typeface="Times" pitchFamily="18" charset="0"/>
              <a:ea typeface="MS PGothic" pitchFamily="34" charset="-128"/>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p:spPr>
        <p:txBody>
          <a:bodyPr/>
          <a:lstStyle/>
          <a:p>
            <a:endParaRPr lang="en-US" smtClean="0">
              <a:latin typeface="Times" pitchFamily="18" charset="0"/>
            </a:endParaRPr>
          </a:p>
        </p:txBody>
      </p:sp>
      <p:sp>
        <p:nvSpPr>
          <p:cNvPr id="132100" name="Slide Number Placeholder 3"/>
          <p:cNvSpPr>
            <a:spLocks noGrp="1"/>
          </p:cNvSpPr>
          <p:nvPr>
            <p:ph type="sldNum" sz="quarter" idx="5"/>
          </p:nvPr>
        </p:nvSpPr>
        <p:spPr>
          <a:noFill/>
        </p:spPr>
        <p:txBody>
          <a:bodyPr/>
          <a:lstStyle/>
          <a:p>
            <a:fld id="{93782309-380B-4EDD-A9B4-3499A7761712}" type="slidenum">
              <a:rPr lang="en-US" smtClean="0">
                <a:latin typeface="Times" pitchFamily="18" charset="0"/>
                <a:ea typeface="MS PGothic" pitchFamily="34" charset="-128"/>
              </a:rPr>
              <a:pPr/>
              <a:t>162</a:t>
            </a:fld>
            <a:endParaRPr lang="en-US" smtClean="0">
              <a:latin typeface="Times" pitchFamily="18" charset="0"/>
              <a:ea typeface="MS PGothic"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C4B1ABD6-E3A6-4C31-9352-09BF61CCBCEF}" type="slidenum">
              <a:rPr lang="en-US" altLang="en-US" sz="1300"/>
              <a:pPr/>
              <a:t>15</a:t>
            </a:fld>
            <a:endParaRPr lang="en-US" altLang="en-US" sz="1300"/>
          </a:p>
        </p:txBody>
      </p:sp>
    </p:spTree>
    <p:extLst>
      <p:ext uri="{BB962C8B-B14F-4D97-AF65-F5344CB8AC3E}">
        <p14:creationId xmlns:p14="http://schemas.microsoft.com/office/powerpoint/2010/main" xmlns="" val="12344777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endParaRPr lang="en-US" smtClean="0">
              <a:latin typeface="Times" pitchFamily="18" charset="0"/>
            </a:endParaRPr>
          </a:p>
        </p:txBody>
      </p:sp>
      <p:sp>
        <p:nvSpPr>
          <p:cNvPr id="133124" name="Slide Number Placeholder 3"/>
          <p:cNvSpPr>
            <a:spLocks noGrp="1"/>
          </p:cNvSpPr>
          <p:nvPr>
            <p:ph type="sldNum" sz="quarter" idx="5"/>
          </p:nvPr>
        </p:nvSpPr>
        <p:spPr>
          <a:noFill/>
        </p:spPr>
        <p:txBody>
          <a:bodyPr/>
          <a:lstStyle/>
          <a:p>
            <a:fld id="{AED87183-AB32-4C78-A8B3-005D90B431B0}" type="slidenum">
              <a:rPr lang="en-US" smtClean="0">
                <a:latin typeface="Times" pitchFamily="18" charset="0"/>
                <a:ea typeface="MS PGothic" pitchFamily="34" charset="-128"/>
              </a:rPr>
              <a:pPr/>
              <a:t>163</a:t>
            </a:fld>
            <a:endParaRPr lang="en-US" smtClean="0">
              <a:latin typeface="Times" pitchFamily="18" charset="0"/>
              <a:ea typeface="MS PGothic" pitchFamily="34" charset="-128"/>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endParaRPr lang="en-US" smtClean="0">
              <a:latin typeface="Times" pitchFamily="18" charset="0"/>
            </a:endParaRPr>
          </a:p>
        </p:txBody>
      </p:sp>
      <p:sp>
        <p:nvSpPr>
          <p:cNvPr id="134148" name="Slide Number Placeholder 3"/>
          <p:cNvSpPr>
            <a:spLocks noGrp="1"/>
          </p:cNvSpPr>
          <p:nvPr>
            <p:ph type="sldNum" sz="quarter" idx="5"/>
          </p:nvPr>
        </p:nvSpPr>
        <p:spPr>
          <a:noFill/>
        </p:spPr>
        <p:txBody>
          <a:bodyPr/>
          <a:lstStyle/>
          <a:p>
            <a:fld id="{DCBBE9F1-04DB-4DAE-9389-2E802B3AF06D}" type="slidenum">
              <a:rPr lang="en-US" smtClean="0">
                <a:latin typeface="Times" pitchFamily="18" charset="0"/>
                <a:ea typeface="MS PGothic" pitchFamily="34" charset="-128"/>
              </a:rPr>
              <a:pPr/>
              <a:t>164</a:t>
            </a:fld>
            <a:endParaRPr lang="en-US" smtClean="0">
              <a:latin typeface="Times" pitchFamily="18" charset="0"/>
              <a:ea typeface="MS PGothic" pitchFamily="34" charset="-128"/>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endParaRPr lang="en-US" smtClean="0">
              <a:latin typeface="Times" pitchFamily="18" charset="0"/>
            </a:endParaRPr>
          </a:p>
        </p:txBody>
      </p:sp>
      <p:sp>
        <p:nvSpPr>
          <p:cNvPr id="135172" name="Slide Number Placeholder 3"/>
          <p:cNvSpPr>
            <a:spLocks noGrp="1"/>
          </p:cNvSpPr>
          <p:nvPr>
            <p:ph type="sldNum" sz="quarter" idx="5"/>
          </p:nvPr>
        </p:nvSpPr>
        <p:spPr>
          <a:noFill/>
        </p:spPr>
        <p:txBody>
          <a:bodyPr/>
          <a:lstStyle/>
          <a:p>
            <a:fld id="{4C2CD13C-AD33-4A6D-A909-823CC847A479}" type="slidenum">
              <a:rPr lang="en-US" smtClean="0">
                <a:latin typeface="Times" pitchFamily="18" charset="0"/>
                <a:ea typeface="MS PGothic" pitchFamily="34" charset="-128"/>
              </a:rPr>
              <a:pPr/>
              <a:t>165</a:t>
            </a:fld>
            <a:endParaRPr lang="en-US" smtClean="0">
              <a:latin typeface="Times" pitchFamily="18" charset="0"/>
              <a:ea typeface="MS PGothic" pitchFamily="34" charset="-128"/>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latin typeface="Times" pitchFamily="18" charset="0"/>
            </a:endParaRPr>
          </a:p>
        </p:txBody>
      </p:sp>
      <p:sp>
        <p:nvSpPr>
          <p:cNvPr id="136196" name="Slide Number Placeholder 3"/>
          <p:cNvSpPr>
            <a:spLocks noGrp="1"/>
          </p:cNvSpPr>
          <p:nvPr>
            <p:ph type="sldNum" sz="quarter" idx="5"/>
          </p:nvPr>
        </p:nvSpPr>
        <p:spPr>
          <a:noFill/>
        </p:spPr>
        <p:txBody>
          <a:bodyPr/>
          <a:lstStyle/>
          <a:p>
            <a:fld id="{B537EF78-9723-4DB6-AF04-BBC0F8D0853F}" type="slidenum">
              <a:rPr lang="en-US" smtClean="0">
                <a:latin typeface="Times" pitchFamily="18" charset="0"/>
                <a:ea typeface="MS PGothic" pitchFamily="34" charset="-128"/>
              </a:rPr>
              <a:pPr/>
              <a:t>166</a:t>
            </a:fld>
            <a:endParaRPr lang="en-US" smtClean="0">
              <a:latin typeface="Times" pitchFamily="18" charset="0"/>
              <a:ea typeface="MS PGothic" pitchFamily="34" charset="-128"/>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endParaRPr lang="en-US" smtClean="0">
              <a:latin typeface="Times" pitchFamily="18" charset="0"/>
            </a:endParaRPr>
          </a:p>
        </p:txBody>
      </p:sp>
      <p:sp>
        <p:nvSpPr>
          <p:cNvPr id="137220" name="Slide Number Placeholder 3"/>
          <p:cNvSpPr>
            <a:spLocks noGrp="1"/>
          </p:cNvSpPr>
          <p:nvPr>
            <p:ph type="sldNum" sz="quarter" idx="5"/>
          </p:nvPr>
        </p:nvSpPr>
        <p:spPr>
          <a:noFill/>
        </p:spPr>
        <p:txBody>
          <a:bodyPr/>
          <a:lstStyle/>
          <a:p>
            <a:fld id="{37774430-4198-4C2E-BCD6-7D6A50034B1A}" type="slidenum">
              <a:rPr lang="en-US" smtClean="0">
                <a:latin typeface="Times" pitchFamily="18" charset="0"/>
                <a:ea typeface="MS PGothic" pitchFamily="34" charset="-128"/>
              </a:rPr>
              <a:pPr/>
              <a:t>167</a:t>
            </a:fld>
            <a:endParaRPr lang="en-US" smtClean="0">
              <a:latin typeface="Times" pitchFamily="18" charset="0"/>
              <a:ea typeface="MS PGothic" pitchFamily="34"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p:spPr>
        <p:txBody>
          <a:bodyPr/>
          <a:lstStyle/>
          <a:p>
            <a:endParaRPr lang="en-US" smtClean="0">
              <a:latin typeface="Times" pitchFamily="18" charset="0"/>
            </a:endParaRPr>
          </a:p>
        </p:txBody>
      </p:sp>
      <p:sp>
        <p:nvSpPr>
          <p:cNvPr id="138244" name="Slide Number Placeholder 3"/>
          <p:cNvSpPr>
            <a:spLocks noGrp="1"/>
          </p:cNvSpPr>
          <p:nvPr>
            <p:ph type="sldNum" sz="quarter" idx="5"/>
          </p:nvPr>
        </p:nvSpPr>
        <p:spPr>
          <a:noFill/>
        </p:spPr>
        <p:txBody>
          <a:bodyPr/>
          <a:lstStyle/>
          <a:p>
            <a:fld id="{CC322391-1CA0-4432-9B8F-A766A6F8FDF6}" type="slidenum">
              <a:rPr lang="en-US" smtClean="0">
                <a:latin typeface="Times" pitchFamily="18" charset="0"/>
                <a:ea typeface="MS PGothic" pitchFamily="34" charset="-128"/>
              </a:rPr>
              <a:pPr/>
              <a:t>168</a:t>
            </a:fld>
            <a:endParaRPr lang="en-US" smtClean="0">
              <a:latin typeface="Times" pitchFamily="18" charset="0"/>
              <a:ea typeface="MS PGothic" pitchFamily="34"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p:spPr>
        <p:txBody>
          <a:bodyPr/>
          <a:lstStyle/>
          <a:p>
            <a:endParaRPr lang="en-US" smtClean="0">
              <a:latin typeface="Times" pitchFamily="18" charset="0"/>
            </a:endParaRPr>
          </a:p>
        </p:txBody>
      </p:sp>
      <p:sp>
        <p:nvSpPr>
          <p:cNvPr id="139268" name="Slide Number Placeholder 3"/>
          <p:cNvSpPr>
            <a:spLocks noGrp="1"/>
          </p:cNvSpPr>
          <p:nvPr>
            <p:ph type="sldNum" sz="quarter" idx="5"/>
          </p:nvPr>
        </p:nvSpPr>
        <p:spPr>
          <a:noFill/>
        </p:spPr>
        <p:txBody>
          <a:bodyPr/>
          <a:lstStyle/>
          <a:p>
            <a:fld id="{5E6A8F76-1E98-4585-A8AD-AA430257D38D}" type="slidenum">
              <a:rPr lang="en-US" smtClean="0">
                <a:latin typeface="Times" pitchFamily="18" charset="0"/>
                <a:ea typeface="MS PGothic" pitchFamily="34" charset="-128"/>
              </a:rPr>
              <a:pPr/>
              <a:t>169</a:t>
            </a:fld>
            <a:endParaRPr lang="en-US" smtClean="0">
              <a:latin typeface="Times" pitchFamily="18" charset="0"/>
              <a:ea typeface="MS PGothic" pitchFamily="34" charset="-128"/>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a:ln/>
        </p:spPr>
        <p:txBody>
          <a:bodyPr/>
          <a:lstStyle/>
          <a:p>
            <a:endParaRPr lang="en-US" smtClean="0">
              <a:latin typeface="Times" pitchFamily="18" charset="0"/>
            </a:endParaRPr>
          </a:p>
        </p:txBody>
      </p:sp>
      <p:sp>
        <p:nvSpPr>
          <p:cNvPr id="140292" name="Slide Number Placeholder 3"/>
          <p:cNvSpPr>
            <a:spLocks noGrp="1"/>
          </p:cNvSpPr>
          <p:nvPr>
            <p:ph type="sldNum" sz="quarter" idx="5"/>
          </p:nvPr>
        </p:nvSpPr>
        <p:spPr>
          <a:noFill/>
        </p:spPr>
        <p:txBody>
          <a:bodyPr/>
          <a:lstStyle/>
          <a:p>
            <a:fld id="{0E616B8E-823A-413B-BA8E-D82323B47361}" type="slidenum">
              <a:rPr lang="en-US" smtClean="0">
                <a:latin typeface="Times" pitchFamily="18" charset="0"/>
                <a:ea typeface="MS PGothic" pitchFamily="34" charset="-128"/>
              </a:rPr>
              <a:pPr/>
              <a:t>170</a:t>
            </a:fld>
            <a:endParaRPr lang="en-US" smtClean="0">
              <a:latin typeface="Times" pitchFamily="18" charset="0"/>
              <a:ea typeface="MS PGothic" pitchFamily="34" charset="-128"/>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p:spPr>
        <p:txBody>
          <a:bodyPr/>
          <a:lstStyle/>
          <a:p>
            <a:endParaRPr lang="en-US" smtClean="0">
              <a:latin typeface="Times" pitchFamily="18" charset="0"/>
            </a:endParaRPr>
          </a:p>
        </p:txBody>
      </p:sp>
      <p:sp>
        <p:nvSpPr>
          <p:cNvPr id="141316" name="Slide Number Placeholder 3"/>
          <p:cNvSpPr>
            <a:spLocks noGrp="1"/>
          </p:cNvSpPr>
          <p:nvPr>
            <p:ph type="sldNum" sz="quarter" idx="5"/>
          </p:nvPr>
        </p:nvSpPr>
        <p:spPr>
          <a:noFill/>
        </p:spPr>
        <p:txBody>
          <a:bodyPr/>
          <a:lstStyle/>
          <a:p>
            <a:fld id="{DE608581-B6B1-4F63-82AF-C56D9D535CEF}" type="slidenum">
              <a:rPr lang="en-US" smtClean="0">
                <a:latin typeface="Times" pitchFamily="18" charset="0"/>
                <a:ea typeface="MS PGothic" pitchFamily="34" charset="-128"/>
              </a:rPr>
              <a:pPr/>
              <a:t>171</a:t>
            </a:fld>
            <a:endParaRPr lang="en-US" smtClean="0">
              <a:latin typeface="Times" pitchFamily="18" charset="0"/>
              <a:ea typeface="MS PGothic" pitchFamily="34" charset="-128"/>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endParaRPr lang="en-US" smtClean="0">
              <a:latin typeface="Times" pitchFamily="18" charset="0"/>
            </a:endParaRPr>
          </a:p>
        </p:txBody>
      </p:sp>
      <p:sp>
        <p:nvSpPr>
          <p:cNvPr id="142340" name="Slide Number Placeholder 3"/>
          <p:cNvSpPr>
            <a:spLocks noGrp="1"/>
          </p:cNvSpPr>
          <p:nvPr>
            <p:ph type="sldNum" sz="quarter" idx="5"/>
          </p:nvPr>
        </p:nvSpPr>
        <p:spPr>
          <a:noFill/>
        </p:spPr>
        <p:txBody>
          <a:bodyPr/>
          <a:lstStyle/>
          <a:p>
            <a:fld id="{C87341C1-C83F-4ADD-8EAF-DF377998307B}" type="slidenum">
              <a:rPr lang="en-US" smtClean="0">
                <a:latin typeface="Times" pitchFamily="18" charset="0"/>
                <a:ea typeface="MS PGothic" pitchFamily="34" charset="-128"/>
              </a:rPr>
              <a:pPr/>
              <a:t>172</a:t>
            </a:fld>
            <a:endParaRPr lang="en-US" smtClean="0">
              <a:latin typeface="Times" pitchFamily="18" charset="0"/>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a typeface="ヒラギノ角ゴ Pro W3" pitchFamily="127" charset="-128"/>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ヒラギノ角ゴ Pro W3" pitchFamily="127" charset="-128"/>
              </a:defRPr>
            </a:lvl1pPr>
            <a:lvl2pPr marL="742950" indent="-285750">
              <a:defRPr sz="2400">
                <a:solidFill>
                  <a:schemeClr val="tx1"/>
                </a:solidFill>
                <a:latin typeface="Times" panose="02020603050405020304" pitchFamily="18" charset="0"/>
                <a:ea typeface="ヒラギノ角ゴ Pro W3" pitchFamily="127" charset="-128"/>
              </a:defRPr>
            </a:lvl2pPr>
            <a:lvl3pPr marL="1143000" indent="-228600">
              <a:defRPr sz="2400">
                <a:solidFill>
                  <a:schemeClr val="tx1"/>
                </a:solidFill>
                <a:latin typeface="Times" panose="02020603050405020304" pitchFamily="18" charset="0"/>
                <a:ea typeface="ヒラギノ角ゴ Pro W3" pitchFamily="127" charset="-128"/>
              </a:defRPr>
            </a:lvl3pPr>
            <a:lvl4pPr marL="1600200" indent="-228600">
              <a:defRPr sz="2400">
                <a:solidFill>
                  <a:schemeClr val="tx1"/>
                </a:solidFill>
                <a:latin typeface="Times" panose="02020603050405020304" pitchFamily="18" charset="0"/>
                <a:ea typeface="ヒラギノ角ゴ Pro W3" pitchFamily="127" charset="-128"/>
              </a:defRPr>
            </a:lvl4pPr>
            <a:lvl5pPr marL="2057400" indent="-228600">
              <a:defRPr sz="2400">
                <a:solidFill>
                  <a:schemeClr val="tx1"/>
                </a:solidFill>
                <a:latin typeface="Times" panose="02020603050405020304" pitchFamily="18" charset="0"/>
                <a:ea typeface="ヒラギノ角ゴ Pro W3" pitchFamily="127"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ヒラギノ角ゴ Pro W3" pitchFamily="127" charset="-128"/>
              </a:defRPr>
            </a:lvl9pPr>
          </a:lstStyle>
          <a:p>
            <a:fld id="{EB037AA9-CB16-4649-B7D2-5D1831B7C640}" type="slidenum">
              <a:rPr lang="en-US" altLang="en-US" sz="1300"/>
              <a:pPr/>
              <a:t>16</a:t>
            </a:fld>
            <a:endParaRPr lang="en-US" altLang="en-US" sz="1300"/>
          </a:p>
        </p:txBody>
      </p:sp>
    </p:spTree>
    <p:extLst>
      <p:ext uri="{BB962C8B-B14F-4D97-AF65-F5344CB8AC3E}">
        <p14:creationId xmlns:p14="http://schemas.microsoft.com/office/powerpoint/2010/main" xmlns="" val="372657594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p:spPr>
        <p:txBody>
          <a:bodyPr/>
          <a:lstStyle/>
          <a:p>
            <a:endParaRPr lang="en-US" smtClean="0">
              <a:latin typeface="Times" pitchFamily="18" charset="0"/>
            </a:endParaRPr>
          </a:p>
        </p:txBody>
      </p:sp>
      <p:sp>
        <p:nvSpPr>
          <p:cNvPr id="143364" name="Slide Number Placeholder 3"/>
          <p:cNvSpPr>
            <a:spLocks noGrp="1"/>
          </p:cNvSpPr>
          <p:nvPr>
            <p:ph type="sldNum" sz="quarter" idx="5"/>
          </p:nvPr>
        </p:nvSpPr>
        <p:spPr>
          <a:noFill/>
        </p:spPr>
        <p:txBody>
          <a:bodyPr/>
          <a:lstStyle/>
          <a:p>
            <a:fld id="{3567E47B-7413-41EE-9C41-8825DB3081E6}" type="slidenum">
              <a:rPr lang="en-US" smtClean="0">
                <a:latin typeface="Times" pitchFamily="18" charset="0"/>
                <a:ea typeface="MS PGothic" pitchFamily="34" charset="-128"/>
              </a:rPr>
              <a:pPr/>
              <a:t>173</a:t>
            </a:fld>
            <a:endParaRPr lang="en-US" smtClean="0">
              <a:latin typeface="Times" pitchFamily="18" charset="0"/>
              <a:ea typeface="MS PGothic" pitchFamily="34" charset="-128"/>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noFill/>
          <a:ln/>
        </p:spPr>
        <p:txBody>
          <a:bodyPr/>
          <a:lstStyle/>
          <a:p>
            <a:endParaRPr lang="en-US" smtClean="0">
              <a:latin typeface="Times" pitchFamily="18" charset="0"/>
            </a:endParaRPr>
          </a:p>
        </p:txBody>
      </p:sp>
      <p:sp>
        <p:nvSpPr>
          <p:cNvPr id="144388" name="Slide Number Placeholder 3"/>
          <p:cNvSpPr>
            <a:spLocks noGrp="1"/>
          </p:cNvSpPr>
          <p:nvPr>
            <p:ph type="sldNum" sz="quarter" idx="5"/>
          </p:nvPr>
        </p:nvSpPr>
        <p:spPr>
          <a:noFill/>
        </p:spPr>
        <p:txBody>
          <a:bodyPr/>
          <a:lstStyle/>
          <a:p>
            <a:fld id="{CA197DFC-180D-4A8A-8383-79EC8680573D}" type="slidenum">
              <a:rPr lang="en-US" smtClean="0">
                <a:latin typeface="Times" pitchFamily="18" charset="0"/>
                <a:ea typeface="MS PGothic" pitchFamily="34" charset="-128"/>
              </a:rPr>
              <a:pPr/>
              <a:t>174</a:t>
            </a:fld>
            <a:endParaRPr lang="en-US" smtClean="0">
              <a:latin typeface="Times" pitchFamily="18" charset="0"/>
              <a:ea typeface="MS PGothic" pitchFamily="34" charset="-128"/>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p:spPr>
        <p:txBody>
          <a:bodyPr/>
          <a:lstStyle/>
          <a:p>
            <a:endParaRPr lang="en-US" smtClean="0">
              <a:latin typeface="Times" pitchFamily="18" charset="0"/>
            </a:endParaRPr>
          </a:p>
        </p:txBody>
      </p:sp>
      <p:sp>
        <p:nvSpPr>
          <p:cNvPr id="145412" name="Slide Number Placeholder 3"/>
          <p:cNvSpPr>
            <a:spLocks noGrp="1"/>
          </p:cNvSpPr>
          <p:nvPr>
            <p:ph type="sldNum" sz="quarter" idx="5"/>
          </p:nvPr>
        </p:nvSpPr>
        <p:spPr>
          <a:noFill/>
        </p:spPr>
        <p:txBody>
          <a:bodyPr/>
          <a:lstStyle/>
          <a:p>
            <a:fld id="{B79509BA-12F5-41BC-9329-72BCE006FE86}" type="slidenum">
              <a:rPr lang="en-US" smtClean="0">
                <a:latin typeface="Times" pitchFamily="18" charset="0"/>
                <a:ea typeface="MS PGothic" pitchFamily="34" charset="-128"/>
              </a:rPr>
              <a:pPr/>
              <a:t>175</a:t>
            </a:fld>
            <a:endParaRPr lang="en-US" smtClean="0">
              <a:latin typeface="Times" pitchFamily="18" charset="0"/>
              <a:ea typeface="MS PGothic" pitchFamily="34" charset="-128"/>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p:spPr>
        <p:txBody>
          <a:bodyPr/>
          <a:lstStyle/>
          <a:p>
            <a:endParaRPr lang="en-US" smtClean="0">
              <a:latin typeface="Times" pitchFamily="18" charset="0"/>
            </a:endParaRPr>
          </a:p>
        </p:txBody>
      </p:sp>
      <p:sp>
        <p:nvSpPr>
          <p:cNvPr id="146436" name="Slide Number Placeholder 3"/>
          <p:cNvSpPr>
            <a:spLocks noGrp="1"/>
          </p:cNvSpPr>
          <p:nvPr>
            <p:ph type="sldNum" sz="quarter" idx="5"/>
          </p:nvPr>
        </p:nvSpPr>
        <p:spPr>
          <a:noFill/>
        </p:spPr>
        <p:txBody>
          <a:bodyPr/>
          <a:lstStyle/>
          <a:p>
            <a:fld id="{03DCB27A-D950-464A-A6AD-677DBBD8A111}" type="slidenum">
              <a:rPr lang="en-US" smtClean="0">
                <a:latin typeface="Times" pitchFamily="18" charset="0"/>
                <a:ea typeface="MS PGothic" pitchFamily="34" charset="-128"/>
              </a:rPr>
              <a:pPr/>
              <a:t>176</a:t>
            </a:fld>
            <a:endParaRPr lang="en-US" smtClean="0">
              <a:latin typeface="Times" pitchFamily="18" charset="0"/>
              <a:ea typeface="MS PGothic" pitchFamily="34" charset="-128"/>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p:spPr>
        <p:txBody>
          <a:bodyPr/>
          <a:lstStyle/>
          <a:p>
            <a:endParaRPr lang="en-US" smtClean="0">
              <a:latin typeface="Times" pitchFamily="18" charset="0"/>
            </a:endParaRPr>
          </a:p>
        </p:txBody>
      </p:sp>
      <p:sp>
        <p:nvSpPr>
          <p:cNvPr id="147460" name="Slide Number Placeholder 3"/>
          <p:cNvSpPr>
            <a:spLocks noGrp="1"/>
          </p:cNvSpPr>
          <p:nvPr>
            <p:ph type="sldNum" sz="quarter" idx="5"/>
          </p:nvPr>
        </p:nvSpPr>
        <p:spPr>
          <a:noFill/>
        </p:spPr>
        <p:txBody>
          <a:bodyPr/>
          <a:lstStyle/>
          <a:p>
            <a:fld id="{AB4A60FE-CF1F-40D5-A3DF-64AD9AB2C678}" type="slidenum">
              <a:rPr lang="en-US" smtClean="0">
                <a:latin typeface="Times" pitchFamily="18" charset="0"/>
                <a:ea typeface="MS PGothic" pitchFamily="34" charset="-128"/>
              </a:rPr>
              <a:pPr/>
              <a:t>177</a:t>
            </a:fld>
            <a:endParaRPr lang="en-US" smtClean="0">
              <a:latin typeface="Times" pitchFamily="18" charset="0"/>
              <a:ea typeface="MS PGothic" pitchFamily="34" charset="-128"/>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p:spPr>
        <p:txBody>
          <a:bodyPr/>
          <a:lstStyle/>
          <a:p>
            <a:endParaRPr lang="en-US" smtClean="0">
              <a:latin typeface="Times" pitchFamily="18" charset="0"/>
            </a:endParaRPr>
          </a:p>
        </p:txBody>
      </p:sp>
      <p:sp>
        <p:nvSpPr>
          <p:cNvPr id="148484" name="Slide Number Placeholder 3"/>
          <p:cNvSpPr>
            <a:spLocks noGrp="1"/>
          </p:cNvSpPr>
          <p:nvPr>
            <p:ph type="sldNum" sz="quarter" idx="5"/>
          </p:nvPr>
        </p:nvSpPr>
        <p:spPr>
          <a:noFill/>
        </p:spPr>
        <p:txBody>
          <a:bodyPr/>
          <a:lstStyle/>
          <a:p>
            <a:fld id="{AE33ADDE-E712-437E-93B5-F34DC5D62DF7}" type="slidenum">
              <a:rPr lang="en-US" smtClean="0">
                <a:latin typeface="Times" pitchFamily="18" charset="0"/>
                <a:ea typeface="MS PGothic" pitchFamily="34" charset="-128"/>
              </a:rPr>
              <a:pPr/>
              <a:t>178</a:t>
            </a:fld>
            <a:endParaRPr lang="en-US" smtClean="0">
              <a:latin typeface="Times" pitchFamily="18" charset="0"/>
              <a:ea typeface="MS PGothic" pitchFamily="34" charset="-128"/>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p:spPr>
        <p:txBody>
          <a:bodyPr/>
          <a:lstStyle/>
          <a:p>
            <a:endParaRPr lang="en-US" smtClean="0">
              <a:latin typeface="Times" pitchFamily="18" charset="0"/>
            </a:endParaRPr>
          </a:p>
        </p:txBody>
      </p:sp>
      <p:sp>
        <p:nvSpPr>
          <p:cNvPr id="149508" name="Slide Number Placeholder 3"/>
          <p:cNvSpPr>
            <a:spLocks noGrp="1"/>
          </p:cNvSpPr>
          <p:nvPr>
            <p:ph type="sldNum" sz="quarter" idx="5"/>
          </p:nvPr>
        </p:nvSpPr>
        <p:spPr>
          <a:noFill/>
        </p:spPr>
        <p:txBody>
          <a:bodyPr/>
          <a:lstStyle/>
          <a:p>
            <a:fld id="{4E3D63B7-4B70-477B-BC27-14E3B9C25D7C}" type="slidenum">
              <a:rPr lang="en-US" smtClean="0">
                <a:latin typeface="Times" pitchFamily="18" charset="0"/>
                <a:ea typeface="MS PGothic" pitchFamily="34" charset="-128"/>
              </a:rPr>
              <a:pPr/>
              <a:t>179</a:t>
            </a:fld>
            <a:endParaRPr lang="en-US" smtClean="0">
              <a:latin typeface="Times" pitchFamily="18" charset="0"/>
              <a:ea typeface="MS PGothic" pitchFamily="34" charset="-128"/>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p:spPr>
        <p:txBody>
          <a:bodyPr/>
          <a:lstStyle/>
          <a:p>
            <a:endParaRPr lang="en-US" smtClean="0">
              <a:latin typeface="Times" pitchFamily="18" charset="0"/>
            </a:endParaRPr>
          </a:p>
        </p:txBody>
      </p:sp>
      <p:sp>
        <p:nvSpPr>
          <p:cNvPr id="150532" name="Slide Number Placeholder 3"/>
          <p:cNvSpPr>
            <a:spLocks noGrp="1"/>
          </p:cNvSpPr>
          <p:nvPr>
            <p:ph type="sldNum" sz="quarter" idx="5"/>
          </p:nvPr>
        </p:nvSpPr>
        <p:spPr>
          <a:noFill/>
        </p:spPr>
        <p:txBody>
          <a:bodyPr/>
          <a:lstStyle/>
          <a:p>
            <a:fld id="{A4B75169-5E82-4D9A-9634-84D5AE2D564A}" type="slidenum">
              <a:rPr lang="en-US" smtClean="0">
                <a:latin typeface="Times" pitchFamily="18" charset="0"/>
                <a:ea typeface="MS PGothic" pitchFamily="34" charset="-128"/>
              </a:rPr>
              <a:pPr/>
              <a:t>180</a:t>
            </a:fld>
            <a:endParaRPr lang="en-US" smtClean="0">
              <a:latin typeface="Times" pitchFamily="18" charset="0"/>
              <a:ea typeface="MS PGothic" pitchFamily="34" charset="-128"/>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151555" name="Notes Placeholder 2"/>
          <p:cNvSpPr>
            <a:spLocks noGrp="1"/>
          </p:cNvSpPr>
          <p:nvPr>
            <p:ph type="body" idx="1"/>
          </p:nvPr>
        </p:nvSpPr>
        <p:spPr>
          <a:noFill/>
          <a:ln/>
        </p:spPr>
        <p:txBody>
          <a:bodyPr/>
          <a:lstStyle/>
          <a:p>
            <a:endParaRPr lang="en-US" smtClean="0">
              <a:latin typeface="Times" pitchFamily="18" charset="0"/>
            </a:endParaRPr>
          </a:p>
        </p:txBody>
      </p:sp>
      <p:sp>
        <p:nvSpPr>
          <p:cNvPr id="151556" name="Slide Number Placeholder 3"/>
          <p:cNvSpPr>
            <a:spLocks noGrp="1"/>
          </p:cNvSpPr>
          <p:nvPr>
            <p:ph type="sldNum" sz="quarter" idx="5"/>
          </p:nvPr>
        </p:nvSpPr>
        <p:spPr>
          <a:noFill/>
        </p:spPr>
        <p:txBody>
          <a:bodyPr/>
          <a:lstStyle/>
          <a:p>
            <a:fld id="{C18FB0F4-287E-4B9D-8C68-0627BE2BB30D}" type="slidenum">
              <a:rPr lang="en-US" smtClean="0">
                <a:latin typeface="Times" pitchFamily="18" charset="0"/>
                <a:ea typeface="MS PGothic" pitchFamily="34" charset="-128"/>
              </a:rPr>
              <a:pPr/>
              <a:t>181</a:t>
            </a:fld>
            <a:endParaRPr lang="en-US" smtClean="0">
              <a:latin typeface="Times" pitchFamily="18" charset="0"/>
              <a:ea typeface="MS PGothic" pitchFamily="34" charset="-128"/>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ln/>
        </p:spPr>
      </p:sp>
      <p:sp>
        <p:nvSpPr>
          <p:cNvPr id="152579" name="Notes Placeholder 2"/>
          <p:cNvSpPr>
            <a:spLocks noGrp="1"/>
          </p:cNvSpPr>
          <p:nvPr>
            <p:ph type="body" idx="1"/>
          </p:nvPr>
        </p:nvSpPr>
        <p:spPr>
          <a:noFill/>
          <a:ln/>
        </p:spPr>
        <p:txBody>
          <a:bodyPr/>
          <a:lstStyle/>
          <a:p>
            <a:endParaRPr lang="en-US" smtClean="0">
              <a:latin typeface="Times" pitchFamily="18" charset="0"/>
            </a:endParaRPr>
          </a:p>
        </p:txBody>
      </p:sp>
      <p:sp>
        <p:nvSpPr>
          <p:cNvPr id="152580" name="Slide Number Placeholder 3"/>
          <p:cNvSpPr>
            <a:spLocks noGrp="1"/>
          </p:cNvSpPr>
          <p:nvPr>
            <p:ph type="sldNum" sz="quarter" idx="5"/>
          </p:nvPr>
        </p:nvSpPr>
        <p:spPr>
          <a:noFill/>
        </p:spPr>
        <p:txBody>
          <a:bodyPr/>
          <a:lstStyle/>
          <a:p>
            <a:fld id="{B7B918B8-25DA-40F4-8FD7-2F68934886DA}" type="slidenum">
              <a:rPr lang="en-US" smtClean="0">
                <a:latin typeface="Times" pitchFamily="18" charset="0"/>
                <a:ea typeface="MS PGothic" pitchFamily="34" charset="-128"/>
              </a:rPr>
              <a:pPr/>
              <a:t>182</a:t>
            </a:fld>
            <a:endParaRPr lang="en-US" smtClean="0">
              <a:latin typeface="Times" pitchFamily="18" charset="0"/>
              <a:ea typeface="MS PGothic"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3556000" y="0"/>
            <a:ext cx="8636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127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4489157" y="533400"/>
            <a:ext cx="68072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4472589" y="3539864"/>
            <a:ext cx="6819704"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7828299" y="6557946"/>
            <a:ext cx="2669952" cy="226902"/>
          </a:xfrm>
        </p:spPr>
        <p:txBody>
          <a:bodyPr/>
          <a:lstStyle>
            <a:lvl1pPr>
              <a:defRPr lang="en-US" smtClean="0">
                <a:solidFill>
                  <a:srgbClr val="FFFFFF"/>
                </a:solidFill>
              </a:defRPr>
            </a:lvl1pPr>
            <a:extLst/>
          </a:lstStyle>
          <a:p>
            <a:fld id="{57880563-6F6C-4217-A492-F1DF11029199}" type="datetimeFigureOut">
              <a:rPr lang="en-US" smtClean="0"/>
              <a:pPr/>
              <a:t>9/4/2014</a:t>
            </a:fld>
            <a:endParaRPr lang="en-US"/>
          </a:p>
        </p:txBody>
      </p:sp>
      <p:sp>
        <p:nvSpPr>
          <p:cNvPr id="18" name="Footer Placeholder 17"/>
          <p:cNvSpPr>
            <a:spLocks noGrp="1"/>
          </p:cNvSpPr>
          <p:nvPr>
            <p:ph type="ftr" sz="quarter" idx="11"/>
          </p:nvPr>
        </p:nvSpPr>
        <p:spPr>
          <a:xfrm>
            <a:off x="3759200" y="6557946"/>
            <a:ext cx="3903629"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10507845" y="6556248"/>
            <a:ext cx="784448" cy="228600"/>
          </a:xfrm>
        </p:spPr>
        <p:txBody>
          <a:bodyPr/>
          <a:lstStyle>
            <a:lvl1pPr>
              <a:defRPr lang="en-US" smtClean="0">
                <a:solidFill>
                  <a:srgbClr val="FFFFFF"/>
                </a:solidFill>
              </a:defRPr>
            </a:lvl1pPr>
            <a:extLst/>
          </a:lstStyle>
          <a:p>
            <a:fld id="{89233032-068D-4C64-8938-00BEB739ADD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7880563-6F6C-4217-A492-F1DF11029199}" type="datetimeFigureOut">
              <a:rPr lang="en-US" smtClean="0"/>
              <a:pPr/>
              <a:t>9/4/2014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9233032-068D-4C64-8938-00BEB739ADD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7600" y="274956"/>
            <a:ext cx="2032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3"/>
            <a:ext cx="8026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5657088" y="6557946"/>
            <a:ext cx="2669952" cy="226902"/>
          </a:xfrm>
        </p:spPr>
        <p:txBody>
          <a:bodyPr/>
          <a:lstStyle>
            <a:extLst/>
          </a:lstStyle>
          <a:p>
            <a:fld id="{57880563-6F6C-4217-A492-F1DF11029199}" type="datetimeFigureOut">
              <a:rPr lang="en-US" smtClean="0"/>
              <a:pPr/>
              <a:t>9/4/2014</a:t>
            </a:fld>
            <a:endParaRPr lang="en-US"/>
          </a:p>
        </p:txBody>
      </p:sp>
      <p:sp>
        <p:nvSpPr>
          <p:cNvPr id="5" name="Footer Placeholder 4"/>
          <p:cNvSpPr>
            <a:spLocks noGrp="1"/>
          </p:cNvSpPr>
          <p:nvPr>
            <p:ph type="ftr" sz="quarter" idx="11"/>
          </p:nvPr>
        </p:nvSpPr>
        <p:spPr>
          <a:xfrm>
            <a:off x="609600" y="6556248"/>
            <a:ext cx="4876800" cy="228600"/>
          </a:xfrm>
        </p:spPr>
        <p:txBody>
          <a:bodyPr/>
          <a:lstStyle>
            <a:extLst/>
          </a:lstStyle>
          <a:p>
            <a:endParaRPr lang="en-US"/>
          </a:p>
        </p:txBody>
      </p:sp>
      <p:sp>
        <p:nvSpPr>
          <p:cNvPr id="6" name="Slide Number Placeholder 5"/>
          <p:cNvSpPr>
            <a:spLocks noGrp="1"/>
          </p:cNvSpPr>
          <p:nvPr>
            <p:ph type="sldNum" sz="quarter" idx="12"/>
          </p:nvPr>
        </p:nvSpPr>
        <p:spPr>
          <a:xfrm>
            <a:off x="8339328" y="6553200"/>
            <a:ext cx="784448" cy="228600"/>
          </a:xfrm>
        </p:spPr>
        <p:txBody>
          <a:bodyPr/>
          <a:lstStyle>
            <a:lvl1pPr>
              <a:defRPr>
                <a:solidFill>
                  <a:schemeClr val="tx2"/>
                </a:solidFill>
              </a:defRPr>
            </a:lvl1pPr>
            <a:extLst/>
          </a:lstStyle>
          <a:p>
            <a:fld id="{89233032-068D-4C64-8938-00BEB739ADD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7880563-6F6C-4217-A492-F1DF11029199}" type="datetimeFigureOut">
              <a:rPr lang="en-US" smtClean="0"/>
              <a:pPr/>
              <a:t>9/4/2014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9233032-068D-4C64-8938-00BEB739ADD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422400" y="2821838"/>
            <a:ext cx="8340651"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422400" y="1905001"/>
            <a:ext cx="8340651"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298984" y="6556810"/>
            <a:ext cx="2669952" cy="226902"/>
          </a:xfrm>
        </p:spPr>
        <p:txBody>
          <a:bodyPr bIns="0" anchor="b"/>
          <a:lstStyle>
            <a:lvl1pPr>
              <a:defRPr>
                <a:solidFill>
                  <a:schemeClr val="tx2"/>
                </a:solidFill>
              </a:defRPr>
            </a:lvl1pPr>
            <a:extLst/>
          </a:lstStyle>
          <a:p>
            <a:fld id="{57880563-6F6C-4217-A492-F1DF11029199}" type="datetimeFigureOut">
              <a:rPr lang="en-US" smtClean="0"/>
              <a:pPr/>
              <a:t>9/4/2014</a:t>
            </a:fld>
            <a:endParaRPr lang="en-US"/>
          </a:p>
        </p:txBody>
      </p:sp>
      <p:sp>
        <p:nvSpPr>
          <p:cNvPr id="5" name="Footer Placeholder 4"/>
          <p:cNvSpPr>
            <a:spLocks noGrp="1"/>
          </p:cNvSpPr>
          <p:nvPr>
            <p:ph type="ftr" sz="quarter" idx="11"/>
          </p:nvPr>
        </p:nvSpPr>
        <p:spPr>
          <a:xfrm>
            <a:off x="2313811" y="6556810"/>
            <a:ext cx="38608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8978603" y="6555112"/>
            <a:ext cx="784448" cy="228600"/>
          </a:xfrm>
        </p:spPr>
        <p:txBody>
          <a:bodyPr/>
          <a:lstStyle>
            <a:extLst/>
          </a:lstStyle>
          <a:p>
            <a:fld id="{89233032-068D-4C64-8938-00BEB739ADD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600201"/>
            <a:ext cx="469392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571744" y="1600201"/>
            <a:ext cx="469392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7880563-6F6C-4217-A492-F1DF11029199}" type="datetimeFigureOut">
              <a:rPr lang="en-US" smtClean="0"/>
              <a:pPr/>
              <a:t>9/4/2014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9233032-068D-4C64-8938-00BEB739ADD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867400"/>
            <a:ext cx="469392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571744" y="5867400"/>
            <a:ext cx="469392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711840"/>
            <a:ext cx="469392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571744" y="1711840"/>
            <a:ext cx="469392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7880563-6F6C-4217-A492-F1DF11029199}" type="datetimeFigureOut">
              <a:rPr lang="en-US" smtClean="0"/>
              <a:pPr/>
              <a:t>9/4/2014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9233032-068D-4C64-8938-00BEB739ADD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7880563-6F6C-4217-A492-F1DF11029199}" type="datetimeFigureOut">
              <a:rPr lang="en-US" smtClean="0"/>
              <a:pPr/>
              <a:t>9/4/2014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9233032-068D-4C64-8938-00BEB739ADD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57880563-6F6C-4217-A492-F1DF11029199}" type="datetimeFigureOut">
              <a:rPr lang="en-US" smtClean="0"/>
              <a:pPr/>
              <a:t>9/4/2014</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89233032-068D-4C64-8938-00BEB739ADD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86384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497416"/>
            <a:ext cx="786384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609600" y="2133600"/>
            <a:ext cx="9652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7880563-6F6C-4217-A492-F1DF11029199}" type="datetimeFigureOut">
              <a:rPr lang="en-US" smtClean="0"/>
              <a:pPr/>
              <a:t>9/4/2014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9233032-068D-4C64-8938-00BEB739ADD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797292" y="1004669"/>
            <a:ext cx="5759369"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795609" y="998817"/>
            <a:ext cx="5759369"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185464" y="1143000"/>
            <a:ext cx="4572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7185464" y="3283634"/>
            <a:ext cx="4572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57880563-6F6C-4217-A492-F1DF11029199}" type="datetimeFigureOut">
              <a:rPr lang="en-US" smtClean="0"/>
              <a:pPr/>
              <a:t>9/4/2014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9233032-068D-4C64-8938-00BEB739ADDA}" type="slidenum">
              <a:rPr lang="en-US" smtClean="0"/>
              <a:pPr/>
              <a:t>‹#›</a:t>
            </a:fld>
            <a:endParaRPr lang="en-US"/>
          </a:p>
        </p:txBody>
      </p:sp>
      <p:sp>
        <p:nvSpPr>
          <p:cNvPr id="10" name="Picture Placeholder 9"/>
          <p:cNvSpPr>
            <a:spLocks noGrp="1"/>
          </p:cNvSpPr>
          <p:nvPr>
            <p:ph type="pic" idx="1"/>
          </p:nvPr>
        </p:nvSpPr>
        <p:spPr>
          <a:xfrm>
            <a:off x="884909" y="1041002"/>
            <a:ext cx="560832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10871200" y="0"/>
            <a:ext cx="13208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609600" y="320040"/>
            <a:ext cx="9652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609600" y="1609416"/>
            <a:ext cx="9652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5661248" y="6557946"/>
            <a:ext cx="2669952" cy="226902"/>
          </a:xfrm>
          <a:prstGeom prst="rect">
            <a:avLst/>
          </a:prstGeom>
        </p:spPr>
        <p:txBody>
          <a:bodyPr vert="horz" tIns="0" bIns="0" anchor="b"/>
          <a:lstStyle>
            <a:lvl1pPr algn="l" eaLnBrk="1" latinLnBrk="0" hangingPunct="1">
              <a:defRPr kumimoji="0" sz="1000">
                <a:solidFill>
                  <a:schemeClr val="tx2"/>
                </a:solidFill>
              </a:defRPr>
            </a:lvl1pPr>
            <a:extLst/>
          </a:lstStyle>
          <a:p>
            <a:fld id="{57880563-6F6C-4217-A492-F1DF11029199}" type="datetimeFigureOut">
              <a:rPr lang="en-US" smtClean="0"/>
              <a:pPr/>
              <a:t>9/4/2014</a:t>
            </a:fld>
            <a:endParaRPr lang="en-US"/>
          </a:p>
        </p:txBody>
      </p:sp>
      <p:sp>
        <p:nvSpPr>
          <p:cNvPr id="4" name="Footer Placeholder 3"/>
          <p:cNvSpPr>
            <a:spLocks noGrp="1"/>
          </p:cNvSpPr>
          <p:nvPr>
            <p:ph type="ftr" sz="quarter" idx="3"/>
          </p:nvPr>
        </p:nvSpPr>
        <p:spPr>
          <a:xfrm>
            <a:off x="609600" y="6557946"/>
            <a:ext cx="48768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8335264" y="6556248"/>
            <a:ext cx="784448"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89233032-068D-4C64-8938-00BEB739ADD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07.xml"/><Relationship Id="rId1" Type="http://schemas.openxmlformats.org/officeDocument/2006/relationships/slideLayout" Target="../slideLayouts/slideLayout4.xml"/><Relationship Id="rId4" Type="http://schemas.openxmlformats.org/officeDocument/2006/relationships/image" Target="../media/image79.jpeg"/></Relationships>
</file>

<file path=ppt/slides/_rels/slide19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82.jpeg"/></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13.xml"/><Relationship Id="rId1" Type="http://schemas.openxmlformats.org/officeDocument/2006/relationships/slideLayout" Target="../slideLayouts/slideLayout4.xml"/><Relationship Id="rId4" Type="http://schemas.openxmlformats.org/officeDocument/2006/relationships/image" Target="../media/image84.jpeg"/></Relationships>
</file>

<file path=ppt/slides/_rels/slide19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38.xml"/><Relationship Id="rId1" Type="http://schemas.openxmlformats.org/officeDocument/2006/relationships/slideLayout" Target="../slideLayouts/slideLayout2.xml"/><Relationship Id="rId4" Type="http://schemas.openxmlformats.org/officeDocument/2006/relationships/image" Target="../media/image97.jpeg"/></Relationships>
</file>

<file path=ppt/slides/_rels/slide22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22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AP Chemistry Review Chapters 1-4</a:t>
            </a:r>
            <a:endParaRPr lang="en-US" dirty="0"/>
          </a:p>
        </p:txBody>
      </p:sp>
      <p:sp>
        <p:nvSpPr>
          <p:cNvPr id="3" name="Subtitle 2"/>
          <p:cNvSpPr>
            <a:spLocks noGrp="1"/>
          </p:cNvSpPr>
          <p:nvPr>
            <p:ph type="subTitle" idx="1"/>
          </p:nvPr>
        </p:nvSpPr>
        <p:spPr/>
        <p:txBody>
          <a:bodyPr/>
          <a:lstStyle/>
          <a:p>
            <a:r>
              <a:rPr lang="en-US" dirty="0" smtClean="0"/>
              <a:t>Chemistry: A Molecular Approach</a:t>
            </a:r>
            <a:endParaRPr lang="en-US" dirty="0"/>
          </a:p>
        </p:txBody>
      </p:sp>
    </p:spTree>
    <p:extLst>
      <p:ext uri="{BB962C8B-B14F-4D97-AF65-F5344CB8AC3E}">
        <p14:creationId xmlns:p14="http://schemas.microsoft.com/office/powerpoint/2010/main" xmlns="" val="2898230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Law vs. theory</a:t>
            </a:r>
            <a:endParaRPr lang="en-US" dirty="0"/>
          </a:p>
        </p:txBody>
      </p:sp>
      <p:sp>
        <p:nvSpPr>
          <p:cNvPr id="3" name="Content Placeholder 2"/>
          <p:cNvSpPr>
            <a:spLocks noGrp="1"/>
          </p:cNvSpPr>
          <p:nvPr>
            <p:ph idx="1"/>
          </p:nvPr>
        </p:nvSpPr>
        <p:spPr/>
        <p:txBody>
          <a:bodyPr/>
          <a:lstStyle/>
          <a:p>
            <a:r>
              <a:rPr lang="en-US" dirty="0" smtClean="0"/>
              <a:t>What do you think?</a:t>
            </a:r>
            <a:endParaRPr lang="en-US" dirty="0"/>
          </a:p>
        </p:txBody>
      </p:sp>
    </p:spTree>
    <p:extLst>
      <p:ext uri="{BB962C8B-B14F-4D97-AF65-F5344CB8AC3E}">
        <p14:creationId xmlns:p14="http://schemas.microsoft.com/office/powerpoint/2010/main" xmlns="" val="177335169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Ions: Losing and Gaining Electrons</a:t>
            </a:r>
          </a:p>
        </p:txBody>
      </p:sp>
      <p:sp>
        <p:nvSpPr>
          <p:cNvPr id="3" name="Content Placeholder 2"/>
          <p:cNvSpPr>
            <a:spLocks noGrp="1"/>
          </p:cNvSpPr>
          <p:nvPr>
            <p:ph idx="1"/>
          </p:nvPr>
        </p:nvSpPr>
        <p:spPr>
          <a:xfrm>
            <a:off x="508001" y="838200"/>
            <a:ext cx="11400367" cy="5448300"/>
          </a:xfrm>
        </p:spPr>
        <p:txBody>
          <a:bodyPr/>
          <a:lstStyle/>
          <a:p>
            <a:pPr>
              <a:defRPr/>
            </a:pPr>
            <a:r>
              <a:rPr lang="en-US" dirty="0" smtClean="0">
                <a:ea typeface="+mn-ea"/>
                <a:cs typeface="+mn-cs"/>
              </a:rPr>
              <a:t>The number of electrons in a neutral atom is equal to the number of protons in its nucleus (designated by its atomic number </a:t>
            </a:r>
            <a:r>
              <a:rPr lang="en-US" i="1" dirty="0" smtClean="0">
                <a:ea typeface="+mn-ea"/>
                <a:cs typeface="+mn-cs"/>
              </a:rPr>
              <a:t>Z</a:t>
            </a:r>
            <a:r>
              <a:rPr lang="en-US" dirty="0" smtClean="0">
                <a:ea typeface="+mn-ea"/>
                <a:cs typeface="+mn-cs"/>
              </a:rPr>
              <a:t>).</a:t>
            </a:r>
          </a:p>
          <a:p>
            <a:pPr>
              <a:defRPr/>
            </a:pPr>
            <a:endParaRPr lang="en-US" sz="1200" dirty="0" smtClean="0">
              <a:ea typeface="+mn-ea"/>
              <a:cs typeface="+mn-cs"/>
            </a:endParaRPr>
          </a:p>
          <a:p>
            <a:pPr>
              <a:defRPr/>
            </a:pPr>
            <a:r>
              <a:rPr lang="en-US" dirty="0" smtClean="0">
                <a:ea typeface="+mn-ea"/>
                <a:cs typeface="+mn-cs"/>
              </a:rPr>
              <a:t>In a chemical changes, however, atoms can lose or gain electrons and become charged particles called </a:t>
            </a:r>
            <a:r>
              <a:rPr lang="en-US" b="1" dirty="0" smtClean="0">
                <a:ea typeface="+mn-ea"/>
                <a:cs typeface="+mn-cs"/>
              </a:rPr>
              <a:t>ions</a:t>
            </a:r>
            <a:r>
              <a:rPr lang="en-US" dirty="0" smtClean="0">
                <a:ea typeface="+mn-ea"/>
                <a:cs typeface="+mn-cs"/>
              </a:rPr>
              <a:t>.</a:t>
            </a:r>
          </a:p>
          <a:p>
            <a:pPr lvl="1">
              <a:buFontTx/>
              <a:buNone/>
              <a:defRPr/>
            </a:pPr>
            <a:endParaRPr lang="en-US" sz="1000" dirty="0" smtClean="0">
              <a:ea typeface="+mn-ea"/>
              <a:cs typeface="+mn-cs"/>
            </a:endParaRPr>
          </a:p>
          <a:p>
            <a:pPr lvl="1">
              <a:defRPr/>
            </a:pPr>
            <a:r>
              <a:rPr lang="en-US" dirty="0" smtClean="0">
                <a:ea typeface="+mn-ea"/>
                <a:cs typeface="+mn-cs"/>
              </a:rPr>
              <a:t>Positively charged ions, such as Na</a:t>
            </a:r>
            <a:r>
              <a:rPr lang="en-US" baseline="30000" dirty="0" smtClean="0">
                <a:ea typeface="+mn-ea"/>
                <a:cs typeface="+mn-cs"/>
              </a:rPr>
              <a:t>+</a:t>
            </a:r>
            <a:r>
              <a:rPr lang="en-US" dirty="0" smtClean="0">
                <a:ea typeface="+mn-ea"/>
                <a:cs typeface="+mn-cs"/>
              </a:rPr>
              <a:t>, are called </a:t>
            </a:r>
            <a:r>
              <a:rPr lang="en-US" b="1" dirty="0" smtClean="0">
                <a:ea typeface="+mn-ea"/>
                <a:cs typeface="+mn-cs"/>
              </a:rPr>
              <a:t>cations.</a:t>
            </a:r>
          </a:p>
          <a:p>
            <a:pPr lvl="1">
              <a:defRPr/>
            </a:pPr>
            <a:r>
              <a:rPr lang="en-US" dirty="0" smtClean="0">
                <a:ea typeface="+mn-ea"/>
                <a:cs typeface="+mn-cs"/>
              </a:rPr>
              <a:t>Negatively charged ions, such as F</a:t>
            </a:r>
            <a:r>
              <a:rPr lang="en-US" baseline="30000" dirty="0" smtClean="0">
                <a:ea typeface="+mn-ea"/>
                <a:cs typeface="+mn-cs"/>
              </a:rPr>
              <a:t>–</a:t>
            </a:r>
            <a:r>
              <a:rPr lang="en-US" dirty="0" smtClean="0">
                <a:ea typeface="+mn-ea"/>
                <a:cs typeface="+mn-cs"/>
              </a:rPr>
              <a:t>, are called </a:t>
            </a:r>
            <a:r>
              <a:rPr lang="en-US" b="1" dirty="0" smtClean="0">
                <a:ea typeface="+mn-ea"/>
                <a:cs typeface="+mn-cs"/>
              </a:rPr>
              <a:t>anions</a:t>
            </a:r>
            <a:r>
              <a:rPr lang="en-US" dirty="0" smtClean="0">
                <a:ea typeface="+mn-ea"/>
                <a:cs typeface="+mn-cs"/>
              </a:rPr>
              <a:t>. </a:t>
            </a:r>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Finding Patterns: The Periodic Law and the Periodic Table</a:t>
            </a:r>
          </a:p>
        </p:txBody>
      </p:sp>
      <p:sp>
        <p:nvSpPr>
          <p:cNvPr id="3" name="Content Placeholder 2"/>
          <p:cNvSpPr>
            <a:spLocks noGrp="1"/>
          </p:cNvSpPr>
          <p:nvPr>
            <p:ph idx="1"/>
          </p:nvPr>
        </p:nvSpPr>
        <p:spPr>
          <a:xfrm>
            <a:off x="508000" y="1600200"/>
            <a:ext cx="10972800" cy="3989388"/>
          </a:xfrm>
        </p:spPr>
        <p:txBody>
          <a:bodyPr/>
          <a:lstStyle/>
          <a:p>
            <a:pPr>
              <a:defRPr/>
            </a:pPr>
            <a:r>
              <a:rPr lang="en-US" dirty="0" smtClean="0">
                <a:ea typeface="+mn-ea"/>
                <a:cs typeface="+mn-cs"/>
              </a:rPr>
              <a:t>In 1869, Mendeleev noticed that certain groups of elements had similar properties.</a:t>
            </a:r>
          </a:p>
          <a:p>
            <a:pPr>
              <a:buFontTx/>
              <a:buNone/>
              <a:defRPr/>
            </a:pPr>
            <a:endParaRPr lang="en-US" sz="1050" dirty="0" smtClean="0">
              <a:ea typeface="+mn-ea"/>
              <a:cs typeface="+mn-cs"/>
            </a:endParaRPr>
          </a:p>
          <a:p>
            <a:pPr>
              <a:defRPr/>
            </a:pPr>
            <a:r>
              <a:rPr lang="en-US" dirty="0" smtClean="0">
                <a:ea typeface="+mn-ea"/>
                <a:cs typeface="+mn-cs"/>
              </a:rPr>
              <a:t>He found that when elements are listed in order of increasing mass, these similar properties recurred in a periodic pattern.</a:t>
            </a:r>
          </a:p>
          <a:p>
            <a:pPr lvl="1">
              <a:buFontTx/>
              <a:buNone/>
              <a:defRPr/>
            </a:pPr>
            <a:endParaRPr lang="en-US" sz="1050" dirty="0" smtClean="0">
              <a:ea typeface="+mn-ea"/>
              <a:cs typeface="+mn-cs"/>
            </a:endParaRPr>
          </a:p>
          <a:p>
            <a:pPr lvl="1">
              <a:defRPr/>
            </a:pPr>
            <a:r>
              <a:rPr lang="en-US" dirty="0" smtClean="0">
                <a:ea typeface="+mn-ea"/>
                <a:cs typeface="+mn-cs"/>
              </a:rPr>
              <a:t>To be periodic means to exhibit a repeating pattern.</a:t>
            </a:r>
            <a:endParaRPr 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Periodic Law</a:t>
            </a:r>
          </a:p>
        </p:txBody>
      </p:sp>
      <p:sp>
        <p:nvSpPr>
          <p:cNvPr id="50179" name="Content Placeholder 2"/>
          <p:cNvSpPr>
            <a:spLocks noGrp="1"/>
          </p:cNvSpPr>
          <p:nvPr>
            <p:ph idx="1"/>
          </p:nvPr>
        </p:nvSpPr>
        <p:spPr>
          <a:xfrm>
            <a:off x="406401" y="3124201"/>
            <a:ext cx="11298767" cy="2689225"/>
          </a:xfrm>
        </p:spPr>
        <p:txBody>
          <a:bodyPr/>
          <a:lstStyle/>
          <a:p>
            <a:r>
              <a:rPr lang="en-US" smtClean="0">
                <a:ea typeface="ヒラギノ角ゴ Pro W3" pitchFamily="127" charset="-128"/>
              </a:rPr>
              <a:t>Mendeleev summarized these observations in the </a:t>
            </a:r>
            <a:r>
              <a:rPr lang="en-US" b="1" smtClean="0">
                <a:ea typeface="ヒラギノ角ゴ Pro W3" pitchFamily="127" charset="-128"/>
              </a:rPr>
              <a:t>periodic law</a:t>
            </a:r>
            <a:r>
              <a:rPr lang="en-US" smtClean="0">
                <a:ea typeface="ヒラギノ角ゴ Pro W3" pitchFamily="127" charset="-128"/>
              </a:rPr>
              <a:t>:</a:t>
            </a:r>
          </a:p>
          <a:p>
            <a:pPr lvl="1"/>
            <a:endParaRPr lang="en-US" sz="1400" b="1" smtClean="0">
              <a:ea typeface="ヒラギノ角ゴ Pro W3" pitchFamily="127" charset="-128"/>
            </a:endParaRPr>
          </a:p>
          <a:p>
            <a:pPr lvl="1"/>
            <a:r>
              <a:rPr lang="en-US" b="1" smtClean="0">
                <a:solidFill>
                  <a:srgbClr val="333399"/>
                </a:solidFill>
                <a:ea typeface="ヒラギノ角ゴ Pro W3" pitchFamily="127" charset="-128"/>
              </a:rPr>
              <a:t>When the elements are arranged in order of increasing mass, certain sets of properties recur periodically.</a:t>
            </a:r>
            <a:endParaRPr lang="en-US" smtClean="0">
              <a:solidFill>
                <a:srgbClr val="333399"/>
              </a:solidFill>
              <a:ea typeface="ヒラギノ角ゴ Pro W3" pitchFamily="127" charset="-128"/>
            </a:endParaRPr>
          </a:p>
        </p:txBody>
      </p:sp>
      <p:pic>
        <p:nvPicPr>
          <p:cNvPr id="50180" name="Picture 6" descr="Z:\50627 IRDVD Tro Chemistry A Molecular Approach\Working Files 50627\JPEG 50627\ch02\02_10_Figure.jpg"/>
          <p:cNvPicPr>
            <a:picLocks noChangeAspect="1" noChangeArrowheads="1"/>
          </p:cNvPicPr>
          <p:nvPr/>
        </p:nvPicPr>
        <p:blipFill>
          <a:blip r:embed="rId2" cstate="print"/>
          <a:srcRect b="9219"/>
          <a:stretch>
            <a:fillRect/>
          </a:stretch>
        </p:blipFill>
        <p:spPr bwMode="auto">
          <a:xfrm>
            <a:off x="431800" y="839788"/>
            <a:ext cx="11379200" cy="2141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Periodic Table</a:t>
            </a:r>
          </a:p>
        </p:txBody>
      </p:sp>
      <p:sp>
        <p:nvSpPr>
          <p:cNvPr id="51203" name="Content Placeholder 2"/>
          <p:cNvSpPr>
            <a:spLocks noGrp="1"/>
          </p:cNvSpPr>
          <p:nvPr>
            <p:ph idx="1"/>
          </p:nvPr>
        </p:nvSpPr>
        <p:spPr>
          <a:xfrm>
            <a:off x="508000" y="838201"/>
            <a:ext cx="10972800" cy="2652713"/>
          </a:xfrm>
        </p:spPr>
        <p:txBody>
          <a:bodyPr/>
          <a:lstStyle/>
          <a:p>
            <a:r>
              <a:rPr lang="en-US" smtClean="0">
                <a:ea typeface="ヒラギノ角ゴ Pro W3" pitchFamily="127" charset="-128"/>
              </a:rPr>
              <a:t>Mendeleev organized the known elements in a table. </a:t>
            </a:r>
          </a:p>
          <a:p>
            <a:r>
              <a:rPr lang="en-US" smtClean="0">
                <a:ea typeface="ヒラギノ角ゴ Pro W3" pitchFamily="127" charset="-128"/>
              </a:rPr>
              <a:t>He arranged the rows so that elements with similar properties fall in the same vertical columns.</a:t>
            </a:r>
          </a:p>
        </p:txBody>
      </p:sp>
      <p:pic>
        <p:nvPicPr>
          <p:cNvPr id="51204" name="Picture 6" descr="Z:\50627 IRDVD Tro Chemistry A Molecular Approach\Working Files 50627\JPEG 50627\ch02\02_11_Figure.jpg"/>
          <p:cNvPicPr>
            <a:picLocks noChangeAspect="1" noChangeArrowheads="1"/>
          </p:cNvPicPr>
          <p:nvPr/>
        </p:nvPicPr>
        <p:blipFill>
          <a:blip r:embed="rId2" cstate="print"/>
          <a:srcRect b="4582"/>
          <a:stretch>
            <a:fillRect/>
          </a:stretch>
        </p:blipFill>
        <p:spPr bwMode="auto">
          <a:xfrm>
            <a:off x="5435601" y="3275014"/>
            <a:ext cx="5194300" cy="3368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Periodic Table</a:t>
            </a:r>
          </a:p>
        </p:txBody>
      </p:sp>
      <p:sp>
        <p:nvSpPr>
          <p:cNvPr id="52227" name="Content Placeholder 2"/>
          <p:cNvSpPr>
            <a:spLocks noGrp="1"/>
          </p:cNvSpPr>
          <p:nvPr>
            <p:ph idx="1"/>
          </p:nvPr>
        </p:nvSpPr>
        <p:spPr>
          <a:xfrm>
            <a:off x="203200" y="1141414"/>
            <a:ext cx="11684000" cy="4776787"/>
          </a:xfrm>
        </p:spPr>
        <p:txBody>
          <a:bodyPr/>
          <a:lstStyle/>
          <a:p>
            <a:r>
              <a:rPr lang="en-US" dirty="0" smtClean="0">
                <a:ea typeface="ヒラギノ角ゴ Pro W3" pitchFamily="127" charset="-128"/>
              </a:rPr>
              <a:t>Mendeleev</a:t>
            </a:r>
            <a:r>
              <a:rPr lang="ja-JP" altLang="en-US" smtClean="0">
                <a:ea typeface="ヒラギノ角ゴ Pro W3" pitchFamily="127" charset="-128"/>
              </a:rPr>
              <a:t>’</a:t>
            </a:r>
            <a:r>
              <a:rPr lang="en-US" altLang="ja-JP" dirty="0" smtClean="0">
                <a:ea typeface="ヒラギノ角ゴ Pro W3" pitchFamily="127" charset="-128"/>
              </a:rPr>
              <a:t>s table contained some gaps, which allowed him to </a:t>
            </a:r>
          </a:p>
          <a:p>
            <a:pPr>
              <a:buNone/>
            </a:pPr>
            <a:r>
              <a:rPr lang="en-US" altLang="ja-JP" dirty="0" smtClean="0">
                <a:ea typeface="ヒラギノ角ゴ Pro W3" pitchFamily="127" charset="-128"/>
              </a:rPr>
              <a:t>predict the existence (and even the properties) of yet undiscovered elements. </a:t>
            </a:r>
          </a:p>
          <a:p>
            <a:pPr lvl="1">
              <a:buFontTx/>
              <a:buNone/>
            </a:pPr>
            <a:endParaRPr lang="en-US" sz="1000" dirty="0" smtClean="0">
              <a:ea typeface="ヒラギノ角ゴ Pro W3" pitchFamily="127" charset="-128"/>
            </a:endParaRPr>
          </a:p>
          <a:p>
            <a:pPr lvl="1"/>
            <a:r>
              <a:rPr lang="en-US" dirty="0" smtClean="0">
                <a:ea typeface="ヒラギノ角ゴ Pro W3" pitchFamily="127" charset="-128"/>
              </a:rPr>
              <a:t>Mendeleev predicted the existence of an element he called </a:t>
            </a:r>
            <a:r>
              <a:rPr lang="en-US" dirty="0" err="1" smtClean="0">
                <a:ea typeface="ヒラギノ角ゴ Pro W3" pitchFamily="127" charset="-128"/>
              </a:rPr>
              <a:t>eka</a:t>
            </a:r>
            <a:r>
              <a:rPr lang="en-US" dirty="0" smtClean="0">
                <a:ea typeface="ヒラギノ角ゴ Pro W3" pitchFamily="127" charset="-128"/>
              </a:rPr>
              <a:t>-silicon.</a:t>
            </a:r>
          </a:p>
          <a:p>
            <a:pPr lvl="1">
              <a:buFontTx/>
              <a:buNone/>
            </a:pPr>
            <a:endParaRPr lang="en-US" sz="1000" dirty="0" smtClean="0">
              <a:ea typeface="ヒラギノ角ゴ Pro W3" pitchFamily="127" charset="-128"/>
            </a:endParaRPr>
          </a:p>
          <a:p>
            <a:pPr lvl="1"/>
            <a:r>
              <a:rPr lang="en-US" dirty="0" smtClean="0">
                <a:ea typeface="ヒラギノ角ゴ Pro W3" pitchFamily="127" charset="-128"/>
              </a:rPr>
              <a:t>In 1886, </a:t>
            </a:r>
            <a:r>
              <a:rPr lang="en-US" dirty="0" err="1" smtClean="0">
                <a:ea typeface="ヒラギノ角ゴ Pro W3" pitchFamily="127" charset="-128"/>
              </a:rPr>
              <a:t>eka</a:t>
            </a:r>
            <a:r>
              <a:rPr lang="en-US" dirty="0" smtClean="0">
                <a:ea typeface="ヒラギノ角ゴ Pro W3" pitchFamily="127" charset="-128"/>
              </a:rPr>
              <a:t>-silicon was discovered by German chemist Clemens Winkler </a:t>
            </a:r>
          </a:p>
          <a:p>
            <a:pPr lvl="1">
              <a:buNone/>
            </a:pPr>
            <a:r>
              <a:rPr lang="en-US" dirty="0" smtClean="0">
                <a:ea typeface="ヒラギノ角ゴ Pro W3" pitchFamily="127" charset="-128"/>
              </a:rPr>
              <a:t>(1838–1904), who named it germanium.</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Modern Periodic Table</a:t>
            </a:r>
          </a:p>
        </p:txBody>
      </p:sp>
      <p:sp>
        <p:nvSpPr>
          <p:cNvPr id="53251" name="Content Placeholder 2"/>
          <p:cNvSpPr>
            <a:spLocks noGrp="1"/>
          </p:cNvSpPr>
          <p:nvPr>
            <p:ph idx="1"/>
          </p:nvPr>
        </p:nvSpPr>
        <p:spPr>
          <a:xfrm>
            <a:off x="609600" y="1447800"/>
            <a:ext cx="10972800" cy="3841750"/>
          </a:xfrm>
        </p:spPr>
        <p:txBody>
          <a:bodyPr/>
          <a:lstStyle/>
          <a:p>
            <a:r>
              <a:rPr lang="en-US" dirty="0" smtClean="0">
                <a:ea typeface="ヒラギノ角ゴ Pro W3" pitchFamily="127" charset="-128"/>
              </a:rPr>
              <a:t>In the modern table, elements are listed in order of increasing</a:t>
            </a:r>
          </a:p>
          <a:p>
            <a:pPr>
              <a:buNone/>
            </a:pPr>
            <a:r>
              <a:rPr lang="en-US" dirty="0" smtClean="0">
                <a:ea typeface="ヒラギノ角ゴ Pro W3" pitchFamily="127" charset="-128"/>
              </a:rPr>
              <a:t> atomic number rather than increasing relative mass. </a:t>
            </a:r>
          </a:p>
          <a:p>
            <a:endParaRPr lang="en-US" sz="1100" dirty="0" smtClean="0">
              <a:ea typeface="ヒラギノ角ゴ Pro W3" pitchFamily="127" charset="-128"/>
            </a:endParaRPr>
          </a:p>
          <a:p>
            <a:r>
              <a:rPr lang="en-US" dirty="0" smtClean="0">
                <a:ea typeface="ヒラギノ角ゴ Pro W3" pitchFamily="127" charset="-128"/>
              </a:rPr>
              <a:t>The modern periodic table also contains more elements than Mendeleev</a:t>
            </a:r>
            <a:r>
              <a:rPr lang="ja-JP" altLang="en-US" smtClean="0">
                <a:ea typeface="ヒラギノ角ゴ Pro W3" pitchFamily="127" charset="-128"/>
              </a:rPr>
              <a:t>’</a:t>
            </a:r>
            <a:r>
              <a:rPr lang="en-US" altLang="ja-JP" dirty="0" smtClean="0">
                <a:ea typeface="ヒラギノ角ゴ Pro W3" pitchFamily="127" charset="-128"/>
              </a:rPr>
              <a:t>s original table because more have been discovered </a:t>
            </a:r>
          </a:p>
          <a:p>
            <a:pPr>
              <a:buNone/>
            </a:pPr>
            <a:r>
              <a:rPr lang="en-US" altLang="ja-JP" dirty="0" smtClean="0">
                <a:ea typeface="ヒラギノ角ゴ Pro W3" pitchFamily="127" charset="-128"/>
              </a:rPr>
              <a:t>since his time. </a:t>
            </a:r>
            <a:endParaRPr lang="en-US" dirty="0" smtClean="0">
              <a:ea typeface="ヒラギノ角ゴ Pro W3" pitchFamily="127" charset="-128"/>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Modern Periodic Table</a:t>
            </a:r>
          </a:p>
        </p:txBody>
      </p:sp>
      <p:pic>
        <p:nvPicPr>
          <p:cNvPr id="54275" name="Picture 5" descr="Z:\50627 IRDVD Tro Chemistry A Molecular Approach\Working Files 50627\JPEG 50627\ch02\02_12_Figure.jpg"/>
          <p:cNvPicPr>
            <a:picLocks noChangeAspect="1" noChangeArrowheads="1"/>
          </p:cNvPicPr>
          <p:nvPr/>
        </p:nvPicPr>
        <p:blipFill>
          <a:blip r:embed="rId2" cstate="print"/>
          <a:srcRect b="3310"/>
          <a:stretch>
            <a:fillRect/>
          </a:stretch>
        </p:blipFill>
        <p:spPr bwMode="auto">
          <a:xfrm>
            <a:off x="1085851" y="974725"/>
            <a:ext cx="10020300" cy="5226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Stop</a:t>
            </a:r>
            <a:endParaRPr lang="en-US" dirty="0"/>
          </a:p>
        </p:txBody>
      </p:sp>
      <p:sp>
        <p:nvSpPr>
          <p:cNvPr id="3" name="Content Placeholder 2"/>
          <p:cNvSpPr>
            <a:spLocks noGrp="1"/>
          </p:cNvSpPr>
          <p:nvPr>
            <p:ph idx="1"/>
          </p:nvPr>
        </p:nvSpPr>
        <p:spPr/>
        <p:txBody>
          <a:bodyPr/>
          <a:lstStyle/>
          <a:p>
            <a:r>
              <a:rPr lang="en-US" dirty="0" smtClean="0"/>
              <a:t>Color and label your own periodic table or add what may be needed to old one.</a:t>
            </a:r>
            <a:endParaRPr 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Classification of Elements</a:t>
            </a:r>
          </a:p>
        </p:txBody>
      </p:sp>
      <p:sp>
        <p:nvSpPr>
          <p:cNvPr id="3" name="Content Placeholder 2"/>
          <p:cNvSpPr>
            <a:spLocks noGrp="1"/>
          </p:cNvSpPr>
          <p:nvPr>
            <p:ph idx="1"/>
          </p:nvPr>
        </p:nvSpPr>
        <p:spPr>
          <a:xfrm>
            <a:off x="486834" y="1141413"/>
            <a:ext cx="11298767" cy="3441700"/>
          </a:xfrm>
        </p:spPr>
        <p:txBody>
          <a:bodyPr/>
          <a:lstStyle/>
          <a:p>
            <a:pPr>
              <a:defRPr/>
            </a:pPr>
            <a:r>
              <a:rPr lang="en-US" dirty="0" smtClean="0">
                <a:ea typeface="+mn-ea"/>
                <a:cs typeface="+mn-cs"/>
              </a:rPr>
              <a:t>Elements in the periodic table are classified as the following: </a:t>
            </a:r>
          </a:p>
          <a:p>
            <a:pPr lvl="3">
              <a:defRPr/>
            </a:pPr>
            <a:r>
              <a:rPr lang="en-US" sz="3200" dirty="0" smtClean="0">
                <a:ea typeface="+mn-ea"/>
                <a:cs typeface="+mn-cs"/>
              </a:rPr>
              <a:t>Metals </a:t>
            </a:r>
          </a:p>
          <a:p>
            <a:pPr lvl="3">
              <a:defRPr/>
            </a:pPr>
            <a:r>
              <a:rPr lang="en-US" sz="3200" dirty="0" smtClean="0">
                <a:ea typeface="+mn-ea"/>
                <a:cs typeface="+mn-cs"/>
              </a:rPr>
              <a:t>Nonmetals </a:t>
            </a:r>
          </a:p>
          <a:p>
            <a:pPr lvl="3">
              <a:defRPr/>
            </a:pPr>
            <a:r>
              <a:rPr lang="en-US" sz="3200" dirty="0" smtClean="0">
                <a:ea typeface="+mn-ea"/>
                <a:cs typeface="+mn-cs"/>
              </a:rPr>
              <a:t>Metalloids</a:t>
            </a:r>
            <a:endParaRPr lang="en-US" sz="2800" dirty="0" smtClean="0">
              <a:ea typeface="+mn-ea"/>
              <a:cs typeface="+mn-cs"/>
            </a:endParaRPr>
          </a:p>
          <a:p>
            <a:pPr>
              <a:buFontTx/>
              <a:buNone/>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Metals</a:t>
            </a:r>
          </a:p>
        </p:txBody>
      </p:sp>
      <p:sp>
        <p:nvSpPr>
          <p:cNvPr id="3" name="Content Placeholder 2"/>
          <p:cNvSpPr>
            <a:spLocks noGrp="1"/>
          </p:cNvSpPr>
          <p:nvPr>
            <p:ph idx="1"/>
          </p:nvPr>
        </p:nvSpPr>
        <p:spPr>
          <a:xfrm>
            <a:off x="508000" y="979488"/>
            <a:ext cx="10972800" cy="5238750"/>
          </a:xfrm>
        </p:spPr>
        <p:txBody>
          <a:bodyPr/>
          <a:lstStyle/>
          <a:p>
            <a:pPr>
              <a:defRPr/>
            </a:pPr>
            <a:r>
              <a:rPr lang="en-US" b="1" dirty="0" smtClean="0">
                <a:ea typeface="+mn-ea"/>
                <a:cs typeface="+mn-cs"/>
              </a:rPr>
              <a:t>Metals</a:t>
            </a:r>
            <a:r>
              <a:rPr lang="en-US" dirty="0" smtClean="0">
                <a:ea typeface="+mn-ea"/>
                <a:cs typeface="+mn-cs"/>
              </a:rPr>
              <a:t> lie on the lower left side and middle of the periodic table </a:t>
            </a:r>
          </a:p>
          <a:p>
            <a:pPr>
              <a:buNone/>
              <a:defRPr/>
            </a:pPr>
            <a:r>
              <a:rPr lang="en-US" dirty="0" smtClean="0">
                <a:ea typeface="+mn-ea"/>
                <a:cs typeface="+mn-cs"/>
              </a:rPr>
              <a:t>and share some common properties:</a:t>
            </a:r>
          </a:p>
          <a:p>
            <a:pPr lvl="2">
              <a:defRPr/>
            </a:pPr>
            <a:r>
              <a:rPr lang="en-US" dirty="0" smtClean="0">
                <a:ea typeface="+mn-ea"/>
                <a:cs typeface="+mn-cs"/>
              </a:rPr>
              <a:t>They are good conductors of heat and electricity. </a:t>
            </a:r>
          </a:p>
          <a:p>
            <a:pPr lvl="2">
              <a:defRPr/>
            </a:pPr>
            <a:r>
              <a:rPr lang="en-US" dirty="0" smtClean="0">
                <a:ea typeface="+mn-ea"/>
                <a:cs typeface="+mn-cs"/>
              </a:rPr>
              <a:t>They can be pounded into flat sheets (malleability). </a:t>
            </a:r>
          </a:p>
          <a:p>
            <a:pPr lvl="2">
              <a:defRPr/>
            </a:pPr>
            <a:r>
              <a:rPr lang="en-US" dirty="0" smtClean="0">
                <a:ea typeface="+mn-ea"/>
                <a:cs typeface="+mn-cs"/>
              </a:rPr>
              <a:t>They can be drawn into wires (ductility).</a:t>
            </a:r>
          </a:p>
          <a:p>
            <a:pPr lvl="2">
              <a:defRPr/>
            </a:pPr>
            <a:r>
              <a:rPr lang="en-US" dirty="0" smtClean="0">
                <a:ea typeface="+mn-ea"/>
                <a:cs typeface="+mn-cs"/>
              </a:rPr>
              <a:t>They are often shiny. </a:t>
            </a:r>
          </a:p>
          <a:p>
            <a:pPr lvl="2">
              <a:defRPr/>
            </a:pPr>
            <a:r>
              <a:rPr lang="en-US" dirty="0" smtClean="0">
                <a:ea typeface="+mn-ea"/>
                <a:cs typeface="+mn-cs"/>
              </a:rPr>
              <a:t>They tend to lose electrons when they undergo chemical changes. </a:t>
            </a:r>
          </a:p>
          <a:p>
            <a:pPr lvl="1">
              <a:defRPr/>
            </a:pPr>
            <a:r>
              <a:rPr lang="en-US" dirty="0" smtClean="0">
                <a:ea typeface="+mn-ea"/>
                <a:cs typeface="+mn-cs"/>
              </a:rPr>
              <a:t>Chromium, copper, strontium, and lead are typical metals.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Conceptual Connection 1.1</a:t>
            </a:r>
          </a:p>
        </p:txBody>
      </p:sp>
      <p:sp>
        <p:nvSpPr>
          <p:cNvPr id="16387" name="Content Placeholder 2"/>
          <p:cNvSpPr>
            <a:spLocks noGrp="1"/>
          </p:cNvSpPr>
          <p:nvPr>
            <p:ph idx="1"/>
          </p:nvPr>
        </p:nvSpPr>
        <p:spPr>
          <a:xfrm>
            <a:off x="1752600" y="685800"/>
            <a:ext cx="8686800" cy="5632450"/>
          </a:xfrm>
        </p:spPr>
        <p:txBody>
          <a:bodyPr>
            <a:normAutofit/>
          </a:bodyPr>
          <a:lstStyle/>
          <a:p>
            <a:pPr eaLnBrk="1" hangingPunct="1">
              <a:buFontTx/>
              <a:buNone/>
            </a:pPr>
            <a:r>
              <a:rPr lang="en-US" altLang="en-US" sz="3000">
                <a:ea typeface="ヒラギノ角ゴ Pro W3" pitchFamily="127" charset="-128"/>
              </a:rPr>
              <a:t>	Which statement best explains the difference between a law and a theory?</a:t>
            </a:r>
          </a:p>
          <a:p>
            <a:pPr eaLnBrk="1" hangingPunct="1">
              <a:buFontTx/>
              <a:buNone/>
            </a:pPr>
            <a:endParaRPr lang="en-US" altLang="en-US" sz="2000">
              <a:ea typeface="ヒラギノ角ゴ Pro W3" pitchFamily="127" charset="-128"/>
            </a:endParaRPr>
          </a:p>
          <a:p>
            <a:pPr eaLnBrk="1" hangingPunct="1">
              <a:buFontTx/>
              <a:buNone/>
            </a:pPr>
            <a:r>
              <a:rPr lang="en-US" altLang="en-US" sz="3000">
                <a:ea typeface="ヒラギノ角ゴ Pro W3" pitchFamily="127" charset="-128"/>
              </a:rPr>
              <a:t>(a)	A law is truth whereas a theory is a mere 	speculation.</a:t>
            </a:r>
          </a:p>
          <a:p>
            <a:pPr eaLnBrk="1" hangingPunct="1">
              <a:buFontTx/>
              <a:buNone/>
            </a:pPr>
            <a:endParaRPr lang="en-US" altLang="en-US" sz="2000">
              <a:ea typeface="ヒラギノ角ゴ Pro W3" pitchFamily="127" charset="-128"/>
            </a:endParaRPr>
          </a:p>
          <a:p>
            <a:pPr eaLnBrk="1" hangingPunct="1">
              <a:buFontTx/>
              <a:buNone/>
            </a:pPr>
            <a:r>
              <a:rPr lang="en-US" altLang="en-US" sz="3000">
                <a:ea typeface="ヒラギノ角ゴ Pro W3" pitchFamily="127" charset="-128"/>
              </a:rPr>
              <a:t>(b)	A law summarizes a series of related 	observations, while a theory gives the 	underlying reasons for them.</a:t>
            </a:r>
          </a:p>
          <a:p>
            <a:pPr eaLnBrk="1" hangingPunct="1">
              <a:buFontTx/>
              <a:buNone/>
            </a:pPr>
            <a:endParaRPr lang="en-US" altLang="en-US" sz="2000">
              <a:ea typeface="ヒラギノ角ゴ Pro W3" pitchFamily="127" charset="-128"/>
            </a:endParaRPr>
          </a:p>
          <a:p>
            <a:pPr eaLnBrk="1" hangingPunct="1">
              <a:buFontTx/>
              <a:buNone/>
            </a:pPr>
            <a:r>
              <a:rPr lang="en-US" altLang="en-US" sz="3000">
                <a:ea typeface="ヒラギノ角ゴ Pro W3" pitchFamily="127" charset="-128"/>
              </a:rPr>
              <a:t>(c)	A theory describes </a:t>
            </a:r>
            <a:r>
              <a:rPr lang="en-US" altLang="en-US" sz="3000" i="1">
                <a:ea typeface="ヒラギノ角ゴ Pro W3" pitchFamily="127" charset="-128"/>
              </a:rPr>
              <a:t>what</a:t>
            </a:r>
            <a:r>
              <a:rPr lang="en-US" altLang="en-US" sz="3000">
                <a:ea typeface="ヒラギノ角ゴ Pro W3" pitchFamily="127" charset="-128"/>
              </a:rPr>
              <a:t> nature does; a 	law describes </a:t>
            </a:r>
            <a:r>
              <a:rPr lang="en-US" altLang="en-US" sz="3000" i="1">
                <a:ea typeface="ヒラギノ角ゴ Pro W3" pitchFamily="127" charset="-128"/>
              </a:rPr>
              <a:t>why </a:t>
            </a:r>
            <a:r>
              <a:rPr lang="en-US" altLang="en-US" sz="3000">
                <a:ea typeface="ヒラギノ角ゴ Pro W3" pitchFamily="127" charset="-128"/>
              </a:rPr>
              <a:t>nature does it.</a:t>
            </a:r>
          </a:p>
        </p:txBody>
      </p:sp>
    </p:spTree>
    <p:extLst>
      <p:ext uri="{BB962C8B-B14F-4D97-AF65-F5344CB8AC3E}">
        <p14:creationId xmlns:p14="http://schemas.microsoft.com/office/powerpoint/2010/main" xmlns="" val="263667279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Nonmetals</a:t>
            </a:r>
          </a:p>
        </p:txBody>
      </p:sp>
      <p:sp>
        <p:nvSpPr>
          <p:cNvPr id="3" name="Content Placeholder 2"/>
          <p:cNvSpPr>
            <a:spLocks noGrp="1"/>
          </p:cNvSpPr>
          <p:nvPr>
            <p:ph idx="1"/>
          </p:nvPr>
        </p:nvSpPr>
        <p:spPr>
          <a:xfrm>
            <a:off x="486834" y="1141413"/>
            <a:ext cx="11197167" cy="4081462"/>
          </a:xfrm>
        </p:spPr>
        <p:txBody>
          <a:bodyPr/>
          <a:lstStyle/>
          <a:p>
            <a:pPr>
              <a:defRPr/>
            </a:pPr>
            <a:r>
              <a:rPr lang="en-US" b="1" dirty="0" smtClean="0">
                <a:solidFill>
                  <a:srgbClr val="333399"/>
                </a:solidFill>
                <a:ea typeface="+mn-ea"/>
                <a:cs typeface="+mn-cs"/>
              </a:rPr>
              <a:t>Nonmetals</a:t>
            </a:r>
            <a:r>
              <a:rPr lang="en-US" dirty="0" smtClean="0">
                <a:ea typeface="+mn-ea"/>
                <a:cs typeface="+mn-cs"/>
              </a:rPr>
              <a:t> lie on the upper right side of the periodic table. </a:t>
            </a:r>
          </a:p>
          <a:p>
            <a:pPr>
              <a:defRPr/>
            </a:pPr>
            <a:r>
              <a:rPr lang="en-US" dirty="0" smtClean="0">
                <a:ea typeface="+mn-ea"/>
                <a:cs typeface="+mn-cs"/>
              </a:rPr>
              <a:t>There are a total of </a:t>
            </a:r>
            <a:r>
              <a:rPr lang="en-US" dirty="0" smtClean="0">
                <a:solidFill>
                  <a:srgbClr val="333399"/>
                </a:solidFill>
                <a:ea typeface="+mn-ea"/>
                <a:cs typeface="+mn-cs"/>
              </a:rPr>
              <a:t>17 nonmetals:</a:t>
            </a:r>
          </a:p>
          <a:p>
            <a:pPr lvl="1">
              <a:defRPr/>
            </a:pPr>
            <a:r>
              <a:rPr lang="en-US" dirty="0" smtClean="0"/>
              <a:t>Five </a:t>
            </a:r>
            <a:r>
              <a:rPr lang="en-US" dirty="0" smtClean="0">
                <a:ea typeface="+mn-ea"/>
                <a:cs typeface="+mn-cs"/>
              </a:rPr>
              <a:t>are solids at room temperature (C, P, S, Se, and I )</a:t>
            </a:r>
          </a:p>
          <a:p>
            <a:pPr lvl="1">
              <a:defRPr/>
            </a:pPr>
            <a:r>
              <a:rPr lang="en-US" dirty="0" smtClean="0">
                <a:ea typeface="+mn-ea"/>
                <a:cs typeface="+mn-cs"/>
              </a:rPr>
              <a:t>One is a liquid at room temperature (Br) </a:t>
            </a:r>
          </a:p>
          <a:p>
            <a:pPr lvl="1">
              <a:defRPr/>
            </a:pPr>
            <a:r>
              <a:rPr lang="en-US" dirty="0" smtClean="0"/>
              <a:t>Eleven are</a:t>
            </a:r>
            <a:r>
              <a:rPr lang="en-US" dirty="0" smtClean="0">
                <a:ea typeface="+mn-ea"/>
                <a:cs typeface="+mn-cs"/>
              </a:rPr>
              <a:t> gases at room temperature (H, He, N, O, F, Ne, Cl, Ar, Kr, Xe, and Rn)</a:t>
            </a:r>
            <a:endParaRPr lang="en-US"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Nonmetals</a:t>
            </a:r>
          </a:p>
        </p:txBody>
      </p:sp>
      <p:sp>
        <p:nvSpPr>
          <p:cNvPr id="3" name="Content Placeholder 2"/>
          <p:cNvSpPr>
            <a:spLocks noGrp="1"/>
          </p:cNvSpPr>
          <p:nvPr>
            <p:ph idx="1"/>
          </p:nvPr>
        </p:nvSpPr>
        <p:spPr>
          <a:xfrm>
            <a:off x="486833" y="1141413"/>
            <a:ext cx="10972800" cy="4038600"/>
          </a:xfrm>
        </p:spPr>
        <p:txBody>
          <a:bodyPr/>
          <a:lstStyle/>
          <a:p>
            <a:pPr>
              <a:defRPr/>
            </a:pPr>
            <a:r>
              <a:rPr lang="en-US" dirty="0" smtClean="0">
                <a:ea typeface="+mn-ea"/>
                <a:cs typeface="+mn-cs"/>
              </a:rPr>
              <a:t>Nonmetals as a whole tend to</a:t>
            </a:r>
          </a:p>
          <a:p>
            <a:pPr lvl="1">
              <a:defRPr/>
            </a:pPr>
            <a:endParaRPr lang="en-US" sz="1050" dirty="0" smtClean="0">
              <a:ea typeface="+mn-ea"/>
              <a:cs typeface="+mn-cs"/>
            </a:endParaRPr>
          </a:p>
          <a:p>
            <a:pPr lvl="1">
              <a:defRPr/>
            </a:pPr>
            <a:r>
              <a:rPr lang="en-US" dirty="0" smtClean="0">
                <a:ea typeface="+mn-ea"/>
                <a:cs typeface="+mn-cs"/>
              </a:rPr>
              <a:t>be poor conductors of heat and electricity.</a:t>
            </a:r>
          </a:p>
          <a:p>
            <a:pPr lvl="1">
              <a:defRPr/>
            </a:pPr>
            <a:r>
              <a:rPr lang="en-US" dirty="0" smtClean="0"/>
              <a:t>be not ductile and not malleable.</a:t>
            </a:r>
            <a:endParaRPr lang="en-US" dirty="0" smtClean="0">
              <a:ea typeface="+mn-ea"/>
              <a:cs typeface="+mn-cs"/>
            </a:endParaRPr>
          </a:p>
          <a:p>
            <a:pPr lvl="1">
              <a:defRPr/>
            </a:pPr>
            <a:r>
              <a:rPr lang="en-US" dirty="0" smtClean="0">
                <a:ea typeface="+mn-ea"/>
                <a:cs typeface="+mn-cs"/>
              </a:rPr>
              <a:t>gain electrons when they undergo chemical changes.</a:t>
            </a:r>
          </a:p>
          <a:p>
            <a:pPr lvl="1">
              <a:buFontTx/>
              <a:buNone/>
              <a:defRPr/>
            </a:pPr>
            <a:endParaRPr lang="en-US" sz="1050" dirty="0" smtClean="0">
              <a:ea typeface="+mn-ea"/>
              <a:cs typeface="+mn-cs"/>
            </a:endParaRPr>
          </a:p>
          <a:p>
            <a:pPr>
              <a:buFontTx/>
              <a:buNone/>
              <a:defRPr/>
            </a:pPr>
            <a:r>
              <a:rPr lang="en-US" dirty="0" smtClean="0">
                <a:ea typeface="+mn-ea"/>
                <a:cs typeface="+mn-cs"/>
              </a:rPr>
              <a:t>	Oxygen, carbon, sulfur, bromine, and iodine are nonmetals.</a:t>
            </a:r>
            <a:endParaRPr lang="en-US" dirty="0">
              <a:ea typeface="+mn-ea"/>
              <a:cs typeface="+mn-cs"/>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Metalloids</a:t>
            </a:r>
          </a:p>
        </p:txBody>
      </p:sp>
      <p:sp>
        <p:nvSpPr>
          <p:cNvPr id="59395" name="Content Placeholder 2"/>
          <p:cNvSpPr>
            <a:spLocks noGrp="1"/>
          </p:cNvSpPr>
          <p:nvPr>
            <p:ph idx="1"/>
          </p:nvPr>
        </p:nvSpPr>
        <p:spPr>
          <a:xfrm>
            <a:off x="486834" y="1141413"/>
            <a:ext cx="11501967" cy="4819650"/>
          </a:xfrm>
        </p:spPr>
        <p:txBody>
          <a:bodyPr/>
          <a:lstStyle/>
          <a:p>
            <a:r>
              <a:rPr lang="en-US" dirty="0" smtClean="0">
                <a:ea typeface="ヒラギノ角ゴ Pro W3" pitchFamily="127" charset="-128"/>
              </a:rPr>
              <a:t>Metalloids are sometimes called semimetals.</a:t>
            </a:r>
          </a:p>
          <a:p>
            <a:r>
              <a:rPr lang="en-US" dirty="0" smtClean="0">
                <a:ea typeface="ヒラギノ角ゴ Pro W3" pitchFamily="127" charset="-128"/>
              </a:rPr>
              <a:t>They are elements that lie along the zigzag diagonal line that</a:t>
            </a:r>
          </a:p>
          <a:p>
            <a:pPr>
              <a:buNone/>
            </a:pPr>
            <a:r>
              <a:rPr lang="en-US" dirty="0" smtClean="0">
                <a:ea typeface="ヒラギノ角ゴ Pro W3" pitchFamily="127" charset="-128"/>
              </a:rPr>
              <a:t> divides metals and nonmetals.</a:t>
            </a:r>
          </a:p>
          <a:p>
            <a:r>
              <a:rPr lang="en-US" dirty="0" smtClean="0">
                <a:ea typeface="ヒラギノ角ゴ Pro W3" pitchFamily="127" charset="-128"/>
              </a:rPr>
              <a:t>They exhibit mixed properties. </a:t>
            </a:r>
          </a:p>
          <a:p>
            <a:r>
              <a:rPr lang="en-US" dirty="0" smtClean="0">
                <a:ea typeface="ヒラギノ角ゴ Pro W3" pitchFamily="127" charset="-128"/>
              </a:rPr>
              <a:t>Several metalloids are also classified as </a:t>
            </a:r>
            <a:r>
              <a:rPr lang="en-US" b="1" dirty="0" smtClean="0">
                <a:ea typeface="ヒラギノ角ゴ Pro W3" pitchFamily="127" charset="-128"/>
              </a:rPr>
              <a:t>semiconductors </a:t>
            </a:r>
            <a:r>
              <a:rPr lang="en-US" dirty="0" smtClean="0">
                <a:ea typeface="ヒラギノ角ゴ Pro W3" pitchFamily="127" charset="-128"/>
              </a:rPr>
              <a:t>because </a:t>
            </a:r>
          </a:p>
          <a:p>
            <a:pPr>
              <a:buNone/>
            </a:pPr>
            <a:r>
              <a:rPr lang="en-US" dirty="0" smtClean="0">
                <a:ea typeface="ヒラギノ角ゴ Pro W3" pitchFamily="127" charset="-128"/>
              </a:rPr>
              <a:t>of their intermediate (and highly temperature-dependent) electrical conductivity. </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Periodic Table</a:t>
            </a:r>
          </a:p>
        </p:txBody>
      </p:sp>
      <p:sp>
        <p:nvSpPr>
          <p:cNvPr id="3" name="Content Placeholder 2"/>
          <p:cNvSpPr>
            <a:spLocks noGrp="1"/>
          </p:cNvSpPr>
          <p:nvPr>
            <p:ph idx="1"/>
          </p:nvPr>
        </p:nvSpPr>
        <p:spPr>
          <a:xfrm>
            <a:off x="486833" y="1141414"/>
            <a:ext cx="10905067" cy="3773487"/>
          </a:xfrm>
        </p:spPr>
        <p:txBody>
          <a:bodyPr/>
          <a:lstStyle/>
          <a:p>
            <a:pPr>
              <a:defRPr/>
            </a:pPr>
            <a:r>
              <a:rPr lang="en-US" dirty="0" smtClean="0">
                <a:ea typeface="+mn-ea"/>
                <a:cs typeface="+mn-cs"/>
              </a:rPr>
              <a:t>The periodic table can also be divided into </a:t>
            </a:r>
          </a:p>
          <a:p>
            <a:pPr lvl="1">
              <a:buFont typeface="Arial" pitchFamily="34" charset="0"/>
              <a:buChar char="•"/>
              <a:defRPr/>
            </a:pPr>
            <a:r>
              <a:rPr lang="en-US" b="1" dirty="0" smtClean="0">
                <a:solidFill>
                  <a:srgbClr val="143C83"/>
                </a:solidFill>
                <a:ea typeface="+mn-ea"/>
                <a:cs typeface="+mn-cs"/>
              </a:rPr>
              <a:t>main-group elements</a:t>
            </a:r>
            <a:r>
              <a:rPr lang="en-US" dirty="0" smtClean="0">
                <a:ea typeface="+mn-ea"/>
                <a:cs typeface="+mn-cs"/>
              </a:rPr>
              <a:t>, whose properties tend to be largely predictable based on their position in the periodic table.</a:t>
            </a:r>
          </a:p>
          <a:p>
            <a:pPr lvl="1">
              <a:buFont typeface="Arial" pitchFamily="34" charset="0"/>
              <a:buChar char="•"/>
              <a:defRPr/>
            </a:pPr>
            <a:r>
              <a:rPr lang="en-US" b="1" dirty="0">
                <a:solidFill>
                  <a:srgbClr val="143C83"/>
                </a:solidFill>
                <a:ea typeface="+mn-ea"/>
                <a:cs typeface="+mn-cs"/>
              </a:rPr>
              <a:t>t</a:t>
            </a:r>
            <a:r>
              <a:rPr lang="en-US" b="1" dirty="0" smtClean="0">
                <a:solidFill>
                  <a:srgbClr val="143C83"/>
                </a:solidFill>
                <a:ea typeface="+mn-ea"/>
                <a:cs typeface="+mn-cs"/>
              </a:rPr>
              <a:t>ransition elements</a:t>
            </a:r>
            <a:r>
              <a:rPr lang="en-US" dirty="0" smtClean="0">
                <a:solidFill>
                  <a:srgbClr val="143C83"/>
                </a:solidFill>
                <a:ea typeface="+mn-ea"/>
                <a:cs typeface="+mn-cs"/>
              </a:rPr>
              <a:t> </a:t>
            </a:r>
            <a:r>
              <a:rPr lang="en-US" dirty="0" smtClean="0">
                <a:ea typeface="+mn-ea"/>
                <a:cs typeface="+mn-cs"/>
              </a:rPr>
              <a:t>or </a:t>
            </a:r>
            <a:r>
              <a:rPr lang="en-US" b="1" dirty="0" smtClean="0">
                <a:solidFill>
                  <a:srgbClr val="143C83"/>
                </a:solidFill>
                <a:ea typeface="+mn-ea"/>
                <a:cs typeface="+mn-cs"/>
              </a:rPr>
              <a:t>transition metals</a:t>
            </a:r>
            <a:r>
              <a:rPr lang="en-US" dirty="0" smtClean="0">
                <a:ea typeface="+mn-ea"/>
                <a:cs typeface="+mn-cs"/>
              </a:rPr>
              <a:t>, whose properties tend to be less predictable based simply on their position in the </a:t>
            </a:r>
            <a:br>
              <a:rPr lang="en-US" dirty="0" smtClean="0">
                <a:ea typeface="+mn-ea"/>
                <a:cs typeface="+mn-cs"/>
              </a:rPr>
            </a:br>
            <a:r>
              <a:rPr lang="en-US" dirty="0" smtClean="0">
                <a:ea typeface="+mn-ea"/>
                <a:cs typeface="+mn-cs"/>
              </a:rPr>
              <a:t>periodic table.</a:t>
            </a:r>
            <a:endParaRPr lang="en-US" dirty="0">
              <a:ea typeface="+mn-ea"/>
              <a:cs typeface="+mn-cs"/>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Periodic Table</a:t>
            </a:r>
          </a:p>
        </p:txBody>
      </p:sp>
      <p:pic>
        <p:nvPicPr>
          <p:cNvPr id="61443" name="Picture 5" descr="Z:\50627 IRDVD Tro Chemistry A Molecular Approach\Working Files 50627\JPEG 50627\ch02\02_13_Figure.jpg"/>
          <p:cNvPicPr>
            <a:picLocks noChangeAspect="1" noChangeArrowheads="1"/>
          </p:cNvPicPr>
          <p:nvPr/>
        </p:nvPicPr>
        <p:blipFill>
          <a:blip r:embed="rId2" cstate="print"/>
          <a:srcRect b="5025"/>
          <a:stretch>
            <a:fillRect/>
          </a:stretch>
        </p:blipFill>
        <p:spPr bwMode="auto">
          <a:xfrm>
            <a:off x="469900" y="1316038"/>
            <a:ext cx="11379200" cy="3960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Periodic Table</a:t>
            </a:r>
          </a:p>
        </p:txBody>
      </p:sp>
      <p:sp>
        <p:nvSpPr>
          <p:cNvPr id="3" name="Content Placeholder 2"/>
          <p:cNvSpPr>
            <a:spLocks noGrp="1"/>
          </p:cNvSpPr>
          <p:nvPr>
            <p:ph idx="1"/>
          </p:nvPr>
        </p:nvSpPr>
        <p:spPr>
          <a:xfrm>
            <a:off x="486834" y="1141413"/>
            <a:ext cx="11552767" cy="4806950"/>
          </a:xfrm>
        </p:spPr>
        <p:txBody>
          <a:bodyPr/>
          <a:lstStyle/>
          <a:p>
            <a:pPr>
              <a:defRPr/>
            </a:pPr>
            <a:r>
              <a:rPr lang="en-US" dirty="0" smtClean="0">
                <a:ea typeface="+mn-ea"/>
                <a:cs typeface="+mn-cs"/>
              </a:rPr>
              <a:t>The periodic </a:t>
            </a:r>
            <a:r>
              <a:rPr lang="en-US" dirty="0">
                <a:ea typeface="+mn-ea"/>
                <a:cs typeface="+mn-cs"/>
              </a:rPr>
              <a:t>t</a:t>
            </a:r>
            <a:r>
              <a:rPr lang="en-US" dirty="0" smtClean="0">
                <a:ea typeface="+mn-ea"/>
                <a:cs typeface="+mn-cs"/>
              </a:rPr>
              <a:t>able is divided into vertical columns and horizontal </a:t>
            </a:r>
          </a:p>
          <a:p>
            <a:pPr>
              <a:buNone/>
              <a:defRPr/>
            </a:pPr>
            <a:r>
              <a:rPr lang="en-US" dirty="0" smtClean="0">
                <a:ea typeface="+mn-ea"/>
                <a:cs typeface="+mn-cs"/>
              </a:rPr>
              <a:t>rows.</a:t>
            </a:r>
          </a:p>
          <a:p>
            <a:pPr lvl="1">
              <a:defRPr/>
            </a:pPr>
            <a:r>
              <a:rPr lang="en-US" dirty="0" smtClean="0"/>
              <a:t>Each vertical column is called a group (or family).</a:t>
            </a:r>
          </a:p>
          <a:p>
            <a:pPr lvl="1">
              <a:defRPr/>
            </a:pPr>
            <a:r>
              <a:rPr lang="en-US" dirty="0" smtClean="0">
                <a:ea typeface="+mn-ea"/>
                <a:cs typeface="+mn-cs"/>
              </a:rPr>
              <a:t>Each horizontal row is called a period.</a:t>
            </a:r>
          </a:p>
          <a:p>
            <a:pPr>
              <a:defRPr/>
            </a:pPr>
            <a:r>
              <a:rPr lang="en-US" dirty="0" smtClean="0">
                <a:ea typeface="+mn-ea"/>
                <a:cs typeface="+mn-cs"/>
              </a:rPr>
              <a:t>There are a total of 18 groups and 7 periods.</a:t>
            </a:r>
          </a:p>
          <a:p>
            <a:pPr>
              <a:defRPr/>
            </a:pPr>
            <a:r>
              <a:rPr lang="en-US" dirty="0" smtClean="0">
                <a:ea typeface="+mn-ea"/>
                <a:cs typeface="+mn-cs"/>
              </a:rPr>
              <a:t>The groups are numbered 1–18 (or the A and B grouping).</a:t>
            </a:r>
          </a:p>
          <a:p>
            <a:pPr>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Periodic Table</a:t>
            </a:r>
          </a:p>
        </p:txBody>
      </p:sp>
      <p:sp>
        <p:nvSpPr>
          <p:cNvPr id="63491" name="Content Placeholder 2"/>
          <p:cNvSpPr>
            <a:spLocks noGrp="1"/>
          </p:cNvSpPr>
          <p:nvPr>
            <p:ph idx="1"/>
          </p:nvPr>
        </p:nvSpPr>
        <p:spPr>
          <a:xfrm>
            <a:off x="508000" y="1447801"/>
            <a:ext cx="10972800" cy="3736975"/>
          </a:xfrm>
        </p:spPr>
        <p:txBody>
          <a:bodyPr/>
          <a:lstStyle/>
          <a:p>
            <a:r>
              <a:rPr lang="en-US" dirty="0" smtClean="0">
                <a:ea typeface="ヒラギノ角ゴ Pro W3" pitchFamily="127" charset="-128"/>
              </a:rPr>
              <a:t>Main-group elements are in columns labeled with a number and </a:t>
            </a:r>
          </a:p>
          <a:p>
            <a:pPr>
              <a:buNone/>
            </a:pPr>
            <a:r>
              <a:rPr lang="en-US" dirty="0" smtClean="0">
                <a:ea typeface="ヒラギノ角ゴ Pro W3" pitchFamily="127" charset="-128"/>
              </a:rPr>
              <a:t>the letter A (1A–8A or groups 1, 2, and 13–18). </a:t>
            </a:r>
          </a:p>
          <a:p>
            <a:endParaRPr lang="en-US" dirty="0" smtClean="0">
              <a:ea typeface="ヒラギノ角ゴ Pro W3" pitchFamily="127" charset="-128"/>
            </a:endParaRPr>
          </a:p>
          <a:p>
            <a:r>
              <a:rPr lang="en-US" dirty="0" smtClean="0">
                <a:ea typeface="ヒラギノ角ゴ Pro W3" pitchFamily="127" charset="-128"/>
              </a:rPr>
              <a:t>Transition elements are in columns labeled with a number and the letter B (or groups 3–12).</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Noble Gas</a:t>
            </a:r>
          </a:p>
        </p:txBody>
      </p:sp>
      <p:sp>
        <p:nvSpPr>
          <p:cNvPr id="64515" name="Content Placeholder 2"/>
          <p:cNvSpPr>
            <a:spLocks noGrp="1"/>
          </p:cNvSpPr>
          <p:nvPr>
            <p:ph idx="1"/>
          </p:nvPr>
        </p:nvSpPr>
        <p:spPr>
          <a:xfrm>
            <a:off x="508000" y="838200"/>
            <a:ext cx="10972800" cy="5459413"/>
          </a:xfrm>
        </p:spPr>
        <p:txBody>
          <a:bodyPr/>
          <a:lstStyle/>
          <a:p>
            <a:r>
              <a:rPr lang="en-US" dirty="0" smtClean="0">
                <a:ea typeface="ヒラギノ角ゴ Pro W3" pitchFamily="127" charset="-128"/>
              </a:rPr>
              <a:t>The elements within a group usually have similar properties. </a:t>
            </a:r>
          </a:p>
          <a:p>
            <a:r>
              <a:rPr lang="en-US" dirty="0" smtClean="0">
                <a:ea typeface="ヒラギノ角ゴ Pro W3" pitchFamily="127" charset="-128"/>
              </a:rPr>
              <a:t>The group 8A elements, called the </a:t>
            </a:r>
            <a:r>
              <a:rPr lang="en-US" b="1" dirty="0" smtClean="0">
                <a:solidFill>
                  <a:srgbClr val="333399"/>
                </a:solidFill>
                <a:ea typeface="ヒラギノ角ゴ Pro W3" pitchFamily="127" charset="-128"/>
              </a:rPr>
              <a:t>noble gases</a:t>
            </a:r>
            <a:r>
              <a:rPr lang="en-US" dirty="0" smtClean="0">
                <a:ea typeface="ヒラギノ角ゴ Pro W3" pitchFamily="127" charset="-128"/>
              </a:rPr>
              <a:t>, are mostly </a:t>
            </a:r>
            <a:r>
              <a:rPr lang="en-US" dirty="0" err="1" smtClean="0">
                <a:ea typeface="ヒラギノ角ゴ Pro W3" pitchFamily="127" charset="-128"/>
              </a:rPr>
              <a:t>unreactive</a:t>
            </a:r>
            <a:r>
              <a:rPr lang="en-US" dirty="0" smtClean="0">
                <a:ea typeface="ヒラギノ角ゴ Pro W3" pitchFamily="127" charset="-128"/>
              </a:rPr>
              <a:t>.</a:t>
            </a:r>
          </a:p>
          <a:p>
            <a:pPr lvl="2"/>
            <a:r>
              <a:rPr lang="en-US" dirty="0" smtClean="0">
                <a:ea typeface="ヒラギノ角ゴ Pro W3" pitchFamily="127" charset="-128"/>
              </a:rPr>
              <a:t>The most familiar noble gas is probably helium, used to fill buoyant balloons.</a:t>
            </a:r>
          </a:p>
          <a:p>
            <a:pPr lvl="2">
              <a:buNone/>
            </a:pPr>
            <a:r>
              <a:rPr lang="en-US" dirty="0" smtClean="0">
                <a:ea typeface="ヒラギノ角ゴ Pro W3" pitchFamily="127" charset="-128"/>
              </a:rPr>
              <a:t> Helium is chemically stable—it does not combine with other elements to form compounds—and is therefore safe to put into balloons. </a:t>
            </a:r>
          </a:p>
          <a:p>
            <a:pPr lvl="2"/>
            <a:r>
              <a:rPr lang="en-US" dirty="0" smtClean="0">
                <a:ea typeface="ヒラギノ角ゴ Pro W3" pitchFamily="127" charset="-128"/>
              </a:rPr>
              <a:t>Other noble gases are neon (often used in electronic signs), argon (a small </a:t>
            </a:r>
          </a:p>
          <a:p>
            <a:pPr lvl="2">
              <a:buNone/>
            </a:pPr>
            <a:r>
              <a:rPr lang="en-US" dirty="0" smtClean="0">
                <a:ea typeface="ヒラギノ角ゴ Pro W3" pitchFamily="127" charset="-128"/>
              </a:rPr>
              <a:t>component of our atmosphere), krypton, and xenon.</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Alkali</a:t>
            </a:r>
          </a:p>
        </p:txBody>
      </p:sp>
      <p:sp>
        <p:nvSpPr>
          <p:cNvPr id="65539" name="Content Placeholder 2"/>
          <p:cNvSpPr>
            <a:spLocks noGrp="1"/>
          </p:cNvSpPr>
          <p:nvPr>
            <p:ph sz="half" idx="1"/>
          </p:nvPr>
        </p:nvSpPr>
        <p:spPr>
          <a:xfrm>
            <a:off x="304801" y="1141413"/>
            <a:ext cx="6210300" cy="4659312"/>
          </a:xfrm>
        </p:spPr>
        <p:txBody>
          <a:bodyPr/>
          <a:lstStyle/>
          <a:p>
            <a:r>
              <a:rPr lang="en-US" smtClean="0">
                <a:ea typeface="ヒラギノ角ゴ Pro W3" pitchFamily="127" charset="-128"/>
              </a:rPr>
              <a:t>The group 1A elements, called the </a:t>
            </a:r>
            <a:r>
              <a:rPr lang="en-US" b="1" smtClean="0">
                <a:ea typeface="ヒラギノ角ゴ Pro W3" pitchFamily="127" charset="-128"/>
              </a:rPr>
              <a:t>alkali metals</a:t>
            </a:r>
            <a:r>
              <a:rPr lang="en-US" smtClean="0">
                <a:ea typeface="ヒラギノ角ゴ Pro W3" pitchFamily="127" charset="-128"/>
              </a:rPr>
              <a:t>, are all reactive metals. </a:t>
            </a:r>
          </a:p>
          <a:p>
            <a:r>
              <a:rPr lang="en-US" smtClean="0">
                <a:ea typeface="ヒラギノ角ゴ Pro W3" pitchFamily="127" charset="-128"/>
              </a:rPr>
              <a:t>A marble-sized piece of sodium explodes violently when dropped into water. </a:t>
            </a:r>
          </a:p>
          <a:p>
            <a:r>
              <a:rPr lang="en-US" smtClean="0">
                <a:ea typeface="ヒラギノ角ゴ Pro W3" pitchFamily="127" charset="-128"/>
              </a:rPr>
              <a:t>Lithium, potassium, </a:t>
            </a:r>
            <a:br>
              <a:rPr lang="en-US" smtClean="0">
                <a:ea typeface="ヒラギノ角ゴ Pro W3" pitchFamily="127" charset="-128"/>
              </a:rPr>
            </a:br>
            <a:r>
              <a:rPr lang="en-US" smtClean="0">
                <a:ea typeface="ヒラギノ角ゴ Pro W3" pitchFamily="127" charset="-128"/>
              </a:rPr>
              <a:t>and rubidium are also alkali metals.</a:t>
            </a:r>
          </a:p>
          <a:p>
            <a:endParaRPr lang="en-US" smtClean="0">
              <a:ea typeface="ヒラギノ角ゴ Pro W3" pitchFamily="127" charset="-128"/>
            </a:endParaRPr>
          </a:p>
        </p:txBody>
      </p:sp>
      <p:pic>
        <p:nvPicPr>
          <p:cNvPr id="65540" name="Picture 6" descr="Z:\50627 IRDVD Tro Chemistry A Molecular Approach\Working Files 50627\JPEG 50627\ch02\02_Pg64_UnFigure_1.jpg"/>
          <p:cNvPicPr>
            <a:picLocks noChangeAspect="1" noChangeArrowheads="1"/>
          </p:cNvPicPr>
          <p:nvPr/>
        </p:nvPicPr>
        <p:blipFill>
          <a:blip r:embed="rId2" cstate="print"/>
          <a:srcRect b="3761"/>
          <a:stretch>
            <a:fillRect/>
          </a:stretch>
        </p:blipFill>
        <p:spPr bwMode="auto">
          <a:xfrm>
            <a:off x="6714067" y="608013"/>
            <a:ext cx="4665133" cy="4868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Alkaline Earth Metals</a:t>
            </a:r>
          </a:p>
        </p:txBody>
      </p:sp>
      <p:sp>
        <p:nvSpPr>
          <p:cNvPr id="66563" name="Content Placeholder 2"/>
          <p:cNvSpPr>
            <a:spLocks noGrp="1"/>
          </p:cNvSpPr>
          <p:nvPr>
            <p:ph idx="1"/>
          </p:nvPr>
        </p:nvSpPr>
        <p:spPr>
          <a:xfrm>
            <a:off x="486834" y="1141413"/>
            <a:ext cx="11273367" cy="4487862"/>
          </a:xfrm>
        </p:spPr>
        <p:txBody>
          <a:bodyPr/>
          <a:lstStyle/>
          <a:p>
            <a:r>
              <a:rPr lang="en-US" dirty="0" smtClean="0">
                <a:ea typeface="ヒラギノ角ゴ Pro W3" pitchFamily="127" charset="-128"/>
              </a:rPr>
              <a:t>The group 2A elements are called the </a:t>
            </a:r>
            <a:r>
              <a:rPr lang="en-US" b="1" dirty="0" smtClean="0">
                <a:solidFill>
                  <a:srgbClr val="333399"/>
                </a:solidFill>
                <a:ea typeface="ヒラギノ角ゴ Pro W3" pitchFamily="127" charset="-128"/>
              </a:rPr>
              <a:t>alkaline earth metals</a:t>
            </a:r>
            <a:r>
              <a:rPr lang="en-US" dirty="0" smtClean="0">
                <a:ea typeface="ヒラギノ角ゴ Pro W3" pitchFamily="127" charset="-128"/>
              </a:rPr>
              <a:t>. </a:t>
            </a:r>
          </a:p>
          <a:p>
            <a:r>
              <a:rPr lang="en-US" dirty="0" smtClean="0">
                <a:ea typeface="ヒラギノ角ゴ Pro W3" pitchFamily="127" charset="-128"/>
              </a:rPr>
              <a:t>They are fairly reactive, but not quite as reactive as the alkali </a:t>
            </a:r>
          </a:p>
          <a:p>
            <a:pPr>
              <a:buNone/>
            </a:pPr>
            <a:r>
              <a:rPr lang="en-US" dirty="0" smtClean="0">
                <a:ea typeface="ヒラギノ角ゴ Pro W3" pitchFamily="127" charset="-128"/>
              </a:rPr>
              <a:t>metals. </a:t>
            </a:r>
          </a:p>
          <a:p>
            <a:pPr lvl="1"/>
            <a:r>
              <a:rPr lang="en-US" dirty="0" smtClean="0">
                <a:ea typeface="ヒラギノ角ゴ Pro W3" pitchFamily="127" charset="-128"/>
              </a:rPr>
              <a:t>Calcium, for example, reacts fairly vigorously with water. </a:t>
            </a:r>
          </a:p>
          <a:p>
            <a:pPr lvl="1"/>
            <a:r>
              <a:rPr lang="en-US" dirty="0" smtClean="0">
                <a:ea typeface="ヒラギノ角ゴ Pro W3" pitchFamily="127" charset="-128"/>
              </a:rPr>
              <a:t>Other alkaline earth metals include magnesium (a common low-density structural metal), strontium, and barium.</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dirty="0" smtClean="0">
                <a:solidFill>
                  <a:srgbClr val="ED6B06"/>
                </a:solidFill>
                <a:ea typeface="ヒラギノ角ゴ Pro W3" pitchFamily="127" charset="-128"/>
                <a:cs typeface="Arial" panose="020B0604020202020204" pitchFamily="34" charset="0"/>
              </a:rPr>
              <a:t>The Classification of Matter by Components</a:t>
            </a:r>
          </a:p>
        </p:txBody>
      </p:sp>
      <p:sp>
        <p:nvSpPr>
          <p:cNvPr id="25603" name="Content Placeholder 2"/>
          <p:cNvSpPr>
            <a:spLocks noGrp="1"/>
          </p:cNvSpPr>
          <p:nvPr>
            <p:ph idx="1"/>
          </p:nvPr>
        </p:nvSpPr>
        <p:spPr>
          <a:xfrm>
            <a:off x="1981200" y="1023310"/>
            <a:ext cx="8229600" cy="830263"/>
          </a:xfrm>
        </p:spPr>
        <p:txBody>
          <a:bodyPr/>
          <a:lstStyle/>
          <a:p>
            <a:pPr eaLnBrk="1" hangingPunct="1"/>
            <a:r>
              <a:rPr lang="en-US" altLang="en-US" sz="2400" dirty="0">
                <a:ea typeface="ヒラギノ角ゴ Pro W3" pitchFamily="127" charset="-128"/>
              </a:rPr>
              <a:t>Matter can also be classified according to its composition: elements, compounds, and mixtures.</a:t>
            </a:r>
          </a:p>
        </p:txBody>
      </p:sp>
      <p:pic>
        <p:nvPicPr>
          <p:cNvPr id="25604" name="Picture 6" descr="Z:\50627 IRDVD Tro Chemistry A Molecular Approach\Working Files 50627\JPEG 50627\ch01\01_Pg7_Un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2609"/>
          <a:stretch>
            <a:fillRect/>
          </a:stretch>
        </p:blipFill>
        <p:spPr bwMode="auto">
          <a:xfrm>
            <a:off x="2592269" y="1856089"/>
            <a:ext cx="6765925" cy="4865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507017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Halogens</a:t>
            </a:r>
          </a:p>
        </p:txBody>
      </p:sp>
      <p:sp>
        <p:nvSpPr>
          <p:cNvPr id="67587" name="Content Placeholder 2"/>
          <p:cNvSpPr>
            <a:spLocks noGrp="1"/>
          </p:cNvSpPr>
          <p:nvPr>
            <p:ph sz="half" idx="1"/>
          </p:nvPr>
        </p:nvSpPr>
        <p:spPr>
          <a:xfrm>
            <a:off x="203200" y="838201"/>
            <a:ext cx="6807200" cy="5730875"/>
          </a:xfrm>
        </p:spPr>
        <p:txBody>
          <a:bodyPr/>
          <a:lstStyle/>
          <a:p>
            <a:r>
              <a:rPr lang="en-US" smtClean="0">
                <a:ea typeface="ヒラギノ角ゴ Pro W3" pitchFamily="127" charset="-128"/>
              </a:rPr>
              <a:t>The group 7A elements, the </a:t>
            </a:r>
            <a:r>
              <a:rPr lang="en-US" b="1" smtClean="0">
                <a:ea typeface="ヒラギノ角ゴ Pro W3" pitchFamily="127" charset="-128"/>
              </a:rPr>
              <a:t>halogens</a:t>
            </a:r>
            <a:r>
              <a:rPr lang="en-US" smtClean="0">
                <a:ea typeface="ヒラギノ角ゴ Pro W3" pitchFamily="127" charset="-128"/>
              </a:rPr>
              <a:t>, are very reactive nonmetals. </a:t>
            </a:r>
          </a:p>
          <a:p>
            <a:r>
              <a:rPr lang="en-US" smtClean="0">
                <a:ea typeface="ヒラギノ角ゴ Pro W3" pitchFamily="127" charset="-128"/>
              </a:rPr>
              <a:t>They are always found in nature as a salt.</a:t>
            </a:r>
          </a:p>
          <a:p>
            <a:pPr lvl="1"/>
            <a:r>
              <a:rPr lang="en-US" smtClean="0">
                <a:ea typeface="ヒラギノ角ゴ Pro W3" pitchFamily="127" charset="-128"/>
              </a:rPr>
              <a:t>Chlorine, a greenish-yellow gas with a pungent odor</a:t>
            </a:r>
          </a:p>
          <a:p>
            <a:pPr lvl="1"/>
            <a:r>
              <a:rPr lang="en-US" smtClean="0">
                <a:ea typeface="ヒラギノ角ゴ Pro W3" pitchFamily="127" charset="-128"/>
              </a:rPr>
              <a:t>Bromine, a red-brown liquid that easily evaporates into </a:t>
            </a:r>
            <a:br>
              <a:rPr lang="en-US" smtClean="0">
                <a:ea typeface="ヒラギノ角ゴ Pro W3" pitchFamily="127" charset="-128"/>
              </a:rPr>
            </a:br>
            <a:r>
              <a:rPr lang="en-US" smtClean="0">
                <a:ea typeface="ヒラギノ角ゴ Pro W3" pitchFamily="127" charset="-128"/>
              </a:rPr>
              <a:t>a gas </a:t>
            </a:r>
          </a:p>
          <a:p>
            <a:pPr lvl="1"/>
            <a:r>
              <a:rPr lang="en-US" smtClean="0">
                <a:ea typeface="ヒラギノ角ゴ Pro W3" pitchFamily="127" charset="-128"/>
              </a:rPr>
              <a:t>Iodine, a purple solid</a:t>
            </a:r>
          </a:p>
          <a:p>
            <a:pPr lvl="1"/>
            <a:r>
              <a:rPr lang="en-US" smtClean="0">
                <a:ea typeface="ヒラギノ角ゴ Pro W3" pitchFamily="127" charset="-128"/>
              </a:rPr>
              <a:t>Fluorine, a pale-yellow gas</a:t>
            </a:r>
          </a:p>
          <a:p>
            <a:endParaRPr lang="en-US" smtClean="0">
              <a:ea typeface="ヒラギノ角ゴ Pro W3" pitchFamily="127" charset="-128"/>
            </a:endParaRPr>
          </a:p>
        </p:txBody>
      </p:sp>
      <p:pic>
        <p:nvPicPr>
          <p:cNvPr id="67588" name="Picture 6" descr="Z:\50627 IRDVD Tro Chemistry A Molecular Approach\Working Files 50627\JPEG 50627\ch02\02_Pg64_UnFigure_2.jpg"/>
          <p:cNvPicPr>
            <a:picLocks noChangeAspect="1" noChangeArrowheads="1"/>
          </p:cNvPicPr>
          <p:nvPr/>
        </p:nvPicPr>
        <p:blipFill>
          <a:blip r:embed="rId2" cstate="print"/>
          <a:srcRect b="3426"/>
          <a:stretch>
            <a:fillRect/>
          </a:stretch>
        </p:blipFill>
        <p:spPr bwMode="auto">
          <a:xfrm>
            <a:off x="7391400" y="681038"/>
            <a:ext cx="3854451" cy="489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Ions and the Periodic Table</a:t>
            </a:r>
          </a:p>
        </p:txBody>
      </p:sp>
      <p:sp>
        <p:nvSpPr>
          <p:cNvPr id="3" name="Content Placeholder 2"/>
          <p:cNvSpPr>
            <a:spLocks noGrp="1"/>
          </p:cNvSpPr>
          <p:nvPr>
            <p:ph idx="1"/>
          </p:nvPr>
        </p:nvSpPr>
        <p:spPr>
          <a:xfrm>
            <a:off x="486833" y="1141413"/>
            <a:ext cx="10972800" cy="4324350"/>
          </a:xfrm>
        </p:spPr>
        <p:txBody>
          <a:bodyPr/>
          <a:lstStyle/>
          <a:p>
            <a:pPr>
              <a:defRPr/>
            </a:pPr>
            <a:r>
              <a:rPr lang="en-US" b="1" dirty="0" smtClean="0">
                <a:ea typeface="+mn-ea"/>
                <a:cs typeface="+mn-cs"/>
              </a:rPr>
              <a:t>A main-group metal tends to lose electrons, forming a </a:t>
            </a:r>
            <a:r>
              <a:rPr lang="en-US" b="1" dirty="0" err="1" smtClean="0">
                <a:ea typeface="+mn-ea"/>
                <a:cs typeface="+mn-cs"/>
              </a:rPr>
              <a:t>cation</a:t>
            </a:r>
            <a:r>
              <a:rPr lang="en-US" b="1" dirty="0" smtClean="0">
                <a:ea typeface="+mn-ea"/>
                <a:cs typeface="+mn-cs"/>
              </a:rPr>
              <a:t> </a:t>
            </a:r>
          </a:p>
          <a:p>
            <a:pPr>
              <a:buNone/>
              <a:defRPr/>
            </a:pPr>
            <a:r>
              <a:rPr lang="en-US" b="1" dirty="0" smtClean="0">
                <a:ea typeface="+mn-ea"/>
                <a:cs typeface="+mn-cs"/>
              </a:rPr>
              <a:t>with the same number of electrons as the nearest noble gas.</a:t>
            </a:r>
          </a:p>
          <a:p>
            <a:pPr>
              <a:buFontTx/>
              <a:buNone/>
              <a:defRPr/>
            </a:pPr>
            <a:endParaRPr lang="en-US" sz="1050" b="1" dirty="0" smtClean="0">
              <a:ea typeface="+mn-ea"/>
              <a:cs typeface="+mn-cs"/>
            </a:endParaRPr>
          </a:p>
          <a:p>
            <a:pPr>
              <a:defRPr/>
            </a:pPr>
            <a:r>
              <a:rPr lang="en-US" b="1" dirty="0" smtClean="0">
                <a:ea typeface="+mn-ea"/>
                <a:cs typeface="+mn-cs"/>
              </a:rPr>
              <a:t>A main-group nonmetal tends to gain electrons, forming an </a:t>
            </a:r>
          </a:p>
          <a:p>
            <a:pPr>
              <a:buNone/>
              <a:defRPr/>
            </a:pPr>
            <a:r>
              <a:rPr lang="en-US" b="1" dirty="0" smtClean="0">
                <a:ea typeface="+mn-ea"/>
                <a:cs typeface="+mn-cs"/>
              </a:rPr>
              <a:t>anion with the same number of electrons as the nearest noble gas.</a:t>
            </a:r>
            <a:endParaRPr lang="en-US" dirty="0">
              <a:ea typeface="+mn-ea"/>
              <a:cs typeface="+mn-cs"/>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Ions and the Periodic Table</a:t>
            </a:r>
          </a:p>
        </p:txBody>
      </p:sp>
      <p:sp>
        <p:nvSpPr>
          <p:cNvPr id="69635" name="Content Placeholder 2"/>
          <p:cNvSpPr>
            <a:spLocks noGrp="1"/>
          </p:cNvSpPr>
          <p:nvPr>
            <p:ph idx="1"/>
          </p:nvPr>
        </p:nvSpPr>
        <p:spPr>
          <a:xfrm>
            <a:off x="508000" y="990600"/>
            <a:ext cx="11277600" cy="4819650"/>
          </a:xfrm>
        </p:spPr>
        <p:txBody>
          <a:bodyPr/>
          <a:lstStyle/>
          <a:p>
            <a:r>
              <a:rPr lang="en-US" dirty="0" smtClean="0">
                <a:ea typeface="ヒラギノ角ゴ Pro W3" pitchFamily="127" charset="-128"/>
              </a:rPr>
              <a:t>In general, the alkali metals (group 1A) have a tendency to lose</a:t>
            </a:r>
          </a:p>
          <a:p>
            <a:pPr>
              <a:buNone/>
            </a:pPr>
            <a:r>
              <a:rPr lang="en-US" dirty="0" smtClean="0">
                <a:ea typeface="ヒラギノ角ゴ Pro W3" pitchFamily="127" charset="-128"/>
              </a:rPr>
              <a:t> one electron and form 1+ ions. </a:t>
            </a:r>
          </a:p>
          <a:p>
            <a:r>
              <a:rPr lang="en-US" dirty="0" smtClean="0">
                <a:ea typeface="ヒラギノ角ゴ Pro W3" pitchFamily="127" charset="-128"/>
              </a:rPr>
              <a:t>The alkaline earth metals (group 2A) tend to lose two electrons</a:t>
            </a:r>
          </a:p>
          <a:p>
            <a:pPr>
              <a:buNone/>
            </a:pPr>
            <a:r>
              <a:rPr lang="en-US" dirty="0" smtClean="0">
                <a:ea typeface="ヒラギノ角ゴ Pro W3" pitchFamily="127" charset="-128"/>
              </a:rPr>
              <a:t> and form 2+ ions. </a:t>
            </a:r>
          </a:p>
          <a:p>
            <a:r>
              <a:rPr lang="en-US" dirty="0" smtClean="0">
                <a:ea typeface="ヒラギノ角ゴ Pro W3" pitchFamily="127" charset="-128"/>
              </a:rPr>
              <a:t>The halogens (group 7A) tend to gain one electron and form 1– </a:t>
            </a:r>
          </a:p>
          <a:p>
            <a:pPr>
              <a:buNone/>
            </a:pPr>
            <a:r>
              <a:rPr lang="en-US" dirty="0" smtClean="0">
                <a:ea typeface="ヒラギノ角ゴ Pro W3" pitchFamily="127" charset="-128"/>
              </a:rPr>
              <a:t>ions. </a:t>
            </a:r>
          </a:p>
          <a:p>
            <a:r>
              <a:rPr lang="en-US" dirty="0" smtClean="0">
                <a:ea typeface="ヒラギノ角ゴ Pro W3" pitchFamily="127" charset="-128"/>
              </a:rPr>
              <a:t>The oxygen family nonmetals (group 6A) tend to gain two</a:t>
            </a:r>
          </a:p>
          <a:p>
            <a:pPr>
              <a:buNone/>
            </a:pPr>
            <a:r>
              <a:rPr lang="en-US" dirty="0" smtClean="0">
                <a:ea typeface="ヒラギノ角ゴ Pro W3" pitchFamily="127" charset="-128"/>
              </a:rPr>
              <a:t> electrons and form 2– ions.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Ions and the Periodic Table</a:t>
            </a:r>
          </a:p>
        </p:txBody>
      </p:sp>
      <p:sp>
        <p:nvSpPr>
          <p:cNvPr id="3" name="Content Placeholder 2"/>
          <p:cNvSpPr>
            <a:spLocks noGrp="1"/>
          </p:cNvSpPr>
          <p:nvPr>
            <p:ph idx="1"/>
          </p:nvPr>
        </p:nvSpPr>
        <p:spPr>
          <a:xfrm>
            <a:off x="486833" y="1141413"/>
            <a:ext cx="10972800" cy="4616450"/>
          </a:xfrm>
        </p:spPr>
        <p:txBody>
          <a:bodyPr/>
          <a:lstStyle/>
          <a:p>
            <a:pPr>
              <a:defRPr/>
            </a:pPr>
            <a:r>
              <a:rPr lang="en-US" dirty="0" smtClean="0">
                <a:ea typeface="+mn-ea"/>
                <a:cs typeface="+mn-cs"/>
              </a:rPr>
              <a:t>For the main-group elements that form cations with predictable charge, the charge is equal to the group number. </a:t>
            </a:r>
          </a:p>
          <a:p>
            <a:pPr>
              <a:defRPr/>
            </a:pPr>
            <a:endParaRPr lang="en-US" sz="1050" dirty="0" smtClean="0">
              <a:ea typeface="+mn-ea"/>
              <a:cs typeface="+mn-cs"/>
            </a:endParaRPr>
          </a:p>
          <a:p>
            <a:pPr>
              <a:defRPr/>
            </a:pPr>
            <a:r>
              <a:rPr lang="en-US" dirty="0" smtClean="0">
                <a:ea typeface="+mn-ea"/>
                <a:cs typeface="+mn-cs"/>
              </a:rPr>
              <a:t>For main-group elements that form anions with predictable charge, the charge is equal to the group number minus eight.</a:t>
            </a:r>
          </a:p>
          <a:p>
            <a:pPr>
              <a:buFontTx/>
              <a:buNone/>
              <a:defRPr/>
            </a:pPr>
            <a:endParaRPr lang="en-US" sz="1050" dirty="0" smtClean="0">
              <a:ea typeface="+mn-ea"/>
              <a:cs typeface="+mn-cs"/>
            </a:endParaRPr>
          </a:p>
          <a:p>
            <a:pPr>
              <a:defRPr/>
            </a:pPr>
            <a:r>
              <a:rPr lang="en-US" dirty="0" smtClean="0">
                <a:ea typeface="+mn-ea"/>
                <a:cs typeface="+mn-cs"/>
              </a:rPr>
              <a:t>Transition elements may form various different ions with different charges. </a:t>
            </a:r>
            <a:endParaRPr lang="en-US" dirty="0">
              <a:ea typeface="+mn-ea"/>
              <a:cs typeface="+mn-cs"/>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Ions and the Periodic Table</a:t>
            </a:r>
          </a:p>
        </p:txBody>
      </p:sp>
      <p:pic>
        <p:nvPicPr>
          <p:cNvPr id="71683" name="Picture 5" descr="Z:\50627 IRDVD Tro Chemistry A Molecular Approach\Working Files 50627\JPEG 50627\ch02\02_14_Figure.jpg"/>
          <p:cNvPicPr>
            <a:picLocks noChangeAspect="1" noChangeArrowheads="1"/>
          </p:cNvPicPr>
          <p:nvPr/>
        </p:nvPicPr>
        <p:blipFill>
          <a:blip r:embed="rId2" cstate="print"/>
          <a:srcRect b="5830"/>
          <a:stretch>
            <a:fillRect/>
          </a:stretch>
        </p:blipFill>
        <p:spPr bwMode="auto">
          <a:xfrm>
            <a:off x="406400" y="1581150"/>
            <a:ext cx="11379200" cy="3409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Atomic Mass: The Average Mass of an Element’</a:t>
            </a:r>
            <a:r>
              <a:rPr lang="en-US" altLang="ja-JP" smtClean="0">
                <a:solidFill>
                  <a:srgbClr val="ED6B06"/>
                </a:solidFill>
                <a:ea typeface="ヒラギノ角ゴ Pro W3" pitchFamily="127" charset="-128"/>
                <a:cs typeface="Arial" pitchFamily="34" charset="0"/>
              </a:rPr>
              <a:t>s Atoms</a:t>
            </a:r>
            <a:endParaRPr lang="en-US" smtClean="0">
              <a:solidFill>
                <a:srgbClr val="ED6B06"/>
              </a:solidFill>
              <a:ea typeface="ヒラギノ角ゴ Pro W3" pitchFamily="127" charset="-128"/>
              <a:cs typeface="Arial" pitchFamily="34" charset="0"/>
            </a:endParaRPr>
          </a:p>
        </p:txBody>
      </p:sp>
      <p:sp>
        <p:nvSpPr>
          <p:cNvPr id="72707" name="Content Placeholder 2"/>
          <p:cNvSpPr>
            <a:spLocks noGrp="1"/>
          </p:cNvSpPr>
          <p:nvPr>
            <p:ph idx="1"/>
          </p:nvPr>
        </p:nvSpPr>
        <p:spPr>
          <a:xfrm>
            <a:off x="486833" y="1141414"/>
            <a:ext cx="10972800" cy="4721225"/>
          </a:xfrm>
        </p:spPr>
        <p:txBody>
          <a:bodyPr/>
          <a:lstStyle/>
          <a:p>
            <a:r>
              <a:rPr lang="en-US" smtClean="0">
                <a:ea typeface="ヒラギノ角ゴ Pro W3" pitchFamily="127" charset="-128"/>
              </a:rPr>
              <a:t>Atomic mass is sometimes called </a:t>
            </a:r>
            <a:r>
              <a:rPr lang="en-US" i="1" smtClean="0">
                <a:ea typeface="ヒラギノ角ゴ Pro W3" pitchFamily="127" charset="-128"/>
              </a:rPr>
              <a:t>atomic weight</a:t>
            </a:r>
            <a:r>
              <a:rPr lang="en-US" smtClean="0">
                <a:ea typeface="ヒラギノ角ゴ Pro W3" pitchFamily="127" charset="-128"/>
              </a:rPr>
              <a:t> or </a:t>
            </a:r>
            <a:r>
              <a:rPr lang="en-US" i="1" smtClean="0">
                <a:ea typeface="ヒラギノ角ゴ Pro W3" pitchFamily="127" charset="-128"/>
              </a:rPr>
              <a:t>standard atomic weight.</a:t>
            </a:r>
          </a:p>
          <a:p>
            <a:r>
              <a:rPr lang="en-US" smtClean="0">
                <a:ea typeface="ヒラギノ角ゴ Pro W3" pitchFamily="127" charset="-128"/>
              </a:rPr>
              <a:t>The atomic mass of each element is directly beneath the element</a:t>
            </a:r>
            <a:r>
              <a:rPr lang="ja-JP" altLang="en-US" smtClean="0">
                <a:ea typeface="ヒラギノ角ゴ Pro W3" pitchFamily="127" charset="-128"/>
              </a:rPr>
              <a:t>’</a:t>
            </a:r>
            <a:r>
              <a:rPr lang="en-US" altLang="ja-JP" smtClean="0">
                <a:ea typeface="ヒラギノ角ゴ Pro W3" pitchFamily="127" charset="-128"/>
              </a:rPr>
              <a:t>s symbol in the periodic table.</a:t>
            </a:r>
          </a:p>
          <a:p>
            <a:r>
              <a:rPr lang="en-US" smtClean="0">
                <a:ea typeface="ヒラギノ角ゴ Pro W3" pitchFamily="127" charset="-128"/>
              </a:rPr>
              <a:t>It represents the average mass of the isotopes that compose that element, </a:t>
            </a:r>
            <a:r>
              <a:rPr lang="en-US" i="1" smtClean="0">
                <a:ea typeface="ヒラギノ角ゴ Pro W3" pitchFamily="127" charset="-128"/>
              </a:rPr>
              <a:t>weighted according to the natural abundance of each isotope</a:t>
            </a:r>
            <a:r>
              <a:rPr lang="en-US" smtClean="0">
                <a:ea typeface="ヒラギノ角ゴ Pro W3" pitchFamily="127" charset="-128"/>
              </a:rPr>
              <a:t>. </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Atomic Mass</a:t>
            </a:r>
          </a:p>
        </p:txBody>
      </p:sp>
      <p:sp>
        <p:nvSpPr>
          <p:cNvPr id="73731" name="Content Placeholder 2"/>
          <p:cNvSpPr>
            <a:spLocks noGrp="1"/>
          </p:cNvSpPr>
          <p:nvPr>
            <p:ph idx="1"/>
          </p:nvPr>
        </p:nvSpPr>
        <p:spPr>
          <a:xfrm>
            <a:off x="508000" y="762000"/>
            <a:ext cx="10972800" cy="5200650"/>
          </a:xfrm>
        </p:spPr>
        <p:txBody>
          <a:bodyPr/>
          <a:lstStyle/>
          <a:p>
            <a:r>
              <a:rPr lang="en-US" sz="2800" smtClean="0">
                <a:ea typeface="ヒラギノ角ゴ Pro W3" pitchFamily="127" charset="-128"/>
              </a:rPr>
              <a:t>Naturally occurring chlorine consists of 75.77% chlorine-35 atoms (mass 34.97 amu) and 24.23% chlorine-37 atoms (mass 36.97 amu). We can calculate its atomic mass:</a:t>
            </a:r>
          </a:p>
          <a:p>
            <a:pPr>
              <a:buFontTx/>
              <a:buNone/>
            </a:pPr>
            <a:endParaRPr lang="en-US" sz="2800" smtClean="0">
              <a:ea typeface="ヒラギノ角ゴ Pro W3" pitchFamily="127" charset="-128"/>
            </a:endParaRPr>
          </a:p>
          <a:p>
            <a:r>
              <a:rPr lang="en-US" smtClean="0">
                <a:solidFill>
                  <a:srgbClr val="333399"/>
                </a:solidFill>
                <a:ea typeface="ヒラギノ角ゴ Pro W3" pitchFamily="127" charset="-128"/>
              </a:rPr>
              <a:t>Solution</a:t>
            </a:r>
            <a:r>
              <a:rPr lang="en-US" smtClean="0">
                <a:ea typeface="ヒラギノ角ゴ Pro W3" pitchFamily="127" charset="-128"/>
              </a:rPr>
              <a:t>: </a:t>
            </a:r>
          </a:p>
          <a:p>
            <a:pPr lvl="1"/>
            <a:r>
              <a:rPr lang="en-US" smtClean="0">
                <a:ea typeface="ヒラギノ角ゴ Pro W3" pitchFamily="127" charset="-128"/>
              </a:rPr>
              <a:t>Convert the percent abundance to decimal form and multiply it with its isotopic mass:</a:t>
            </a:r>
          </a:p>
          <a:p>
            <a:pPr lvl="2">
              <a:buFontTx/>
              <a:buNone/>
            </a:pPr>
            <a:r>
              <a:rPr lang="en-US" smtClean="0">
                <a:ea typeface="ヒラギノ角ゴ Pro W3" pitchFamily="127" charset="-128"/>
              </a:rPr>
              <a:t>Cl-37 = 0.2423(36.97 amu) = 8.9578 amu</a:t>
            </a:r>
          </a:p>
          <a:p>
            <a:pPr lvl="2">
              <a:buFontTx/>
              <a:buNone/>
            </a:pPr>
            <a:r>
              <a:rPr lang="en-US" smtClean="0">
                <a:ea typeface="ヒラギノ角ゴ Pro W3" pitchFamily="127" charset="-128"/>
              </a:rPr>
              <a:t>Cl-35 = 0.7577(34.97 amu) = 26.4968 amu</a:t>
            </a:r>
          </a:p>
          <a:p>
            <a:pPr lvl="2">
              <a:buFontTx/>
              <a:buNone/>
            </a:pPr>
            <a:r>
              <a:rPr lang="en-US" smtClean="0">
                <a:ea typeface="ヒラギノ角ゴ Pro W3" pitchFamily="127" charset="-128"/>
              </a:rPr>
              <a:t>Atomic Mass Cl = 8.9578 + 26.4968 = 35.45 amu</a:t>
            </a:r>
          </a:p>
        </p:txBody>
      </p:sp>
      <p:sp>
        <p:nvSpPr>
          <p:cNvPr id="73732"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Atomic Mass</a:t>
            </a:r>
          </a:p>
        </p:txBody>
      </p:sp>
      <p:sp>
        <p:nvSpPr>
          <p:cNvPr id="74755" name="Content Placeholder 2"/>
          <p:cNvSpPr>
            <a:spLocks noGrp="1"/>
          </p:cNvSpPr>
          <p:nvPr>
            <p:ph idx="1"/>
          </p:nvPr>
        </p:nvSpPr>
        <p:spPr>
          <a:xfrm>
            <a:off x="508000" y="1676400"/>
            <a:ext cx="10972800" cy="1651000"/>
          </a:xfrm>
        </p:spPr>
        <p:txBody>
          <a:bodyPr/>
          <a:lstStyle/>
          <a:p>
            <a:pPr>
              <a:buFontTx/>
              <a:buNone/>
            </a:pPr>
            <a:endParaRPr lang="en-US" smtClean="0">
              <a:ea typeface="ヒラギノ角ゴ Pro W3" pitchFamily="127" charset="-128"/>
            </a:endParaRPr>
          </a:p>
          <a:p>
            <a:r>
              <a:rPr lang="en-US" smtClean="0">
                <a:ea typeface="ヒラギノ角ゴ Pro W3" pitchFamily="127" charset="-128"/>
              </a:rPr>
              <a:t>In general, we calculate the atomic mass with the equation:</a:t>
            </a:r>
          </a:p>
        </p:txBody>
      </p:sp>
      <p:sp>
        <p:nvSpPr>
          <p:cNvPr id="74756"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pic>
        <p:nvPicPr>
          <p:cNvPr id="74757" name="Picture 8" descr="Z:\50627 IRDVD Tro Chemistry A Molecular Approach\Working Files 50627\JPEG 50627\ch02\02_Pg66_UnFigure.jpg"/>
          <p:cNvPicPr>
            <a:picLocks noChangeAspect="1" noChangeArrowheads="1"/>
          </p:cNvPicPr>
          <p:nvPr/>
        </p:nvPicPr>
        <p:blipFill>
          <a:blip r:embed="rId2" cstate="print"/>
          <a:srcRect b="4726"/>
          <a:stretch>
            <a:fillRect/>
          </a:stretch>
        </p:blipFill>
        <p:spPr bwMode="auto">
          <a:xfrm>
            <a:off x="5202767" y="742951"/>
            <a:ext cx="1786467" cy="1306513"/>
          </a:xfrm>
          <a:prstGeom prst="rect">
            <a:avLst/>
          </a:prstGeom>
          <a:noFill/>
          <a:ln w="9525">
            <a:noFill/>
            <a:miter lim="800000"/>
            <a:headEnd/>
            <a:tailEnd/>
          </a:ln>
        </p:spPr>
      </p:pic>
      <p:pic>
        <p:nvPicPr>
          <p:cNvPr id="74758" name="Picture 9" descr="C:\Documents and Settings\GEX User\Desktop\IRDVDs\50627 Tro IRDVD\Lecture\component\02_pg66 equation.jpg"/>
          <p:cNvPicPr>
            <a:picLocks noChangeAspect="1" noChangeArrowheads="1"/>
          </p:cNvPicPr>
          <p:nvPr/>
        </p:nvPicPr>
        <p:blipFill>
          <a:blip r:embed="rId3" cstate="print"/>
          <a:srcRect/>
          <a:stretch>
            <a:fillRect/>
          </a:stretch>
        </p:blipFill>
        <p:spPr bwMode="auto">
          <a:xfrm>
            <a:off x="1064685" y="3660776"/>
            <a:ext cx="10062633" cy="1673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Mass Spectrometry: Measuring the Mass of Atoms and Molecules</a:t>
            </a:r>
          </a:p>
        </p:txBody>
      </p:sp>
      <p:sp>
        <p:nvSpPr>
          <p:cNvPr id="3" name="Content Placeholder 2"/>
          <p:cNvSpPr>
            <a:spLocks noGrp="1"/>
          </p:cNvSpPr>
          <p:nvPr>
            <p:ph idx="1"/>
          </p:nvPr>
        </p:nvSpPr>
        <p:spPr>
          <a:xfrm>
            <a:off x="711200" y="1447801"/>
            <a:ext cx="10972800" cy="2652713"/>
          </a:xfrm>
        </p:spPr>
        <p:txBody>
          <a:bodyPr/>
          <a:lstStyle/>
          <a:p>
            <a:pPr>
              <a:defRPr/>
            </a:pPr>
            <a:r>
              <a:rPr lang="en-US" dirty="0" smtClean="0">
                <a:ea typeface="+mn-ea"/>
                <a:cs typeface="+mn-cs"/>
              </a:rPr>
              <a:t>The masses of atoms and the percent abundances of isotopes of elements are measured using </a:t>
            </a:r>
            <a:r>
              <a:rPr lang="en-US" b="1" dirty="0" smtClean="0">
                <a:solidFill>
                  <a:srgbClr val="333399"/>
                </a:solidFill>
                <a:ea typeface="+mn-ea"/>
                <a:cs typeface="+mn-cs"/>
              </a:rPr>
              <a:t>mass spectrometry</a:t>
            </a:r>
            <a:r>
              <a:rPr lang="en-US" b="1" dirty="0" smtClean="0">
                <a:ea typeface="+mn-ea"/>
                <a:cs typeface="+mn-cs"/>
              </a:rPr>
              <a:t>—</a:t>
            </a:r>
            <a:r>
              <a:rPr lang="en-US" dirty="0">
                <a:ea typeface="+mn-ea"/>
                <a:cs typeface="+mn-cs"/>
              </a:rPr>
              <a:t>a</a:t>
            </a:r>
            <a:r>
              <a:rPr lang="en-US" dirty="0" smtClean="0">
                <a:ea typeface="+mn-ea"/>
                <a:cs typeface="+mn-cs"/>
              </a:rPr>
              <a:t> technique that separates particles according to their mass.</a:t>
            </a:r>
            <a:endParaRPr lang="en-US" dirty="0">
              <a:ea typeface="+mn-ea"/>
              <a:cs typeface="+mn-cs"/>
            </a:endParaRPr>
          </a:p>
        </p:txBody>
      </p:sp>
      <p:pic>
        <p:nvPicPr>
          <p:cNvPr id="75780" name="Picture 6" descr="Z:\50627 IRDVD Tro Chemistry A Molecular Approach\Working Files 50627\JPEG 50627\ch02\02_17_Figure.jpg"/>
          <p:cNvPicPr>
            <a:picLocks noChangeAspect="1" noChangeArrowheads="1"/>
          </p:cNvPicPr>
          <p:nvPr/>
        </p:nvPicPr>
        <p:blipFill>
          <a:blip r:embed="rId2" cstate="print"/>
          <a:srcRect b="2122"/>
          <a:stretch>
            <a:fillRect/>
          </a:stretch>
        </p:blipFill>
        <p:spPr bwMode="auto">
          <a:xfrm>
            <a:off x="4127501" y="3979863"/>
            <a:ext cx="3934884"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Mass Spectrometry</a:t>
            </a:r>
          </a:p>
        </p:txBody>
      </p:sp>
      <p:pic>
        <p:nvPicPr>
          <p:cNvPr id="76803" name="Picture 5" descr="Z:\50627 IRDVD Tro Chemistry A Molecular Approach\Working Files 50627\JPEG 50627\ch02\02_16_Figure.jpg"/>
          <p:cNvPicPr>
            <a:picLocks noChangeAspect="1" noChangeArrowheads="1"/>
          </p:cNvPicPr>
          <p:nvPr/>
        </p:nvPicPr>
        <p:blipFill>
          <a:blip r:embed="rId2" cstate="print"/>
          <a:srcRect b="4880"/>
          <a:stretch>
            <a:fillRect/>
          </a:stretch>
        </p:blipFill>
        <p:spPr bwMode="auto">
          <a:xfrm>
            <a:off x="406400" y="1854201"/>
            <a:ext cx="11379200" cy="377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ways to separate mixtures?</a:t>
            </a:r>
            <a:endParaRPr lang="en-US" dirty="0"/>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smtClean="0"/>
              <a:t>Decanting</a:t>
            </a:r>
          </a:p>
          <a:p>
            <a:pPr>
              <a:buFont typeface="Arial" panose="020B0604020202020204" pitchFamily="34" charset="0"/>
              <a:buChar char="•"/>
            </a:pPr>
            <a:r>
              <a:rPr lang="en-US" dirty="0" smtClean="0"/>
              <a:t>Distillation (volatile)</a:t>
            </a:r>
          </a:p>
          <a:p>
            <a:pPr>
              <a:buFont typeface="Arial" panose="020B0604020202020204" pitchFamily="34" charset="0"/>
              <a:buChar char="•"/>
            </a:pPr>
            <a:r>
              <a:rPr lang="en-US" dirty="0" smtClean="0"/>
              <a:t>Filtration</a:t>
            </a:r>
          </a:p>
          <a:p>
            <a:pPr>
              <a:buFont typeface="Arial" panose="020B0604020202020204" pitchFamily="34" charset="0"/>
              <a:buChar char="•"/>
            </a:pPr>
            <a:r>
              <a:rPr lang="en-US" dirty="0" smtClean="0"/>
              <a:t>Evaporation</a:t>
            </a:r>
          </a:p>
        </p:txBody>
      </p:sp>
    </p:spTree>
    <p:extLst>
      <p:ext uri="{BB962C8B-B14F-4D97-AF65-F5344CB8AC3E}">
        <p14:creationId xmlns:p14="http://schemas.microsoft.com/office/powerpoint/2010/main" xmlns="" val="16836176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Molar Mass: Counting Atoms by Weighing Them</a:t>
            </a:r>
          </a:p>
        </p:txBody>
      </p:sp>
      <p:sp>
        <p:nvSpPr>
          <p:cNvPr id="77827" name="Content Placeholder 2"/>
          <p:cNvSpPr>
            <a:spLocks noGrp="1"/>
          </p:cNvSpPr>
          <p:nvPr>
            <p:ph idx="1"/>
          </p:nvPr>
        </p:nvSpPr>
        <p:spPr>
          <a:xfrm>
            <a:off x="609600" y="1447800"/>
            <a:ext cx="10972800" cy="4229100"/>
          </a:xfrm>
        </p:spPr>
        <p:txBody>
          <a:bodyPr/>
          <a:lstStyle/>
          <a:p>
            <a:r>
              <a:rPr lang="en-US" dirty="0" smtClean="0">
                <a:ea typeface="ヒラギノ角ゴ Pro W3" pitchFamily="127" charset="-128"/>
              </a:rPr>
              <a:t>As chemists, we often need to know the number of atoms in a </a:t>
            </a:r>
          </a:p>
          <a:p>
            <a:pPr>
              <a:buNone/>
            </a:pPr>
            <a:r>
              <a:rPr lang="en-US" dirty="0" smtClean="0">
                <a:ea typeface="ヒラギノ角ゴ Pro W3" pitchFamily="127" charset="-128"/>
              </a:rPr>
              <a:t>sample of a given mass.  Why?  </a:t>
            </a:r>
            <a:r>
              <a:rPr lang="en-US" i="1" dirty="0" smtClean="0">
                <a:ea typeface="ヒラギノ角ゴ Pro W3" pitchFamily="127" charset="-128"/>
              </a:rPr>
              <a:t>Because chemical processes happen between particles</a:t>
            </a:r>
            <a:r>
              <a:rPr lang="en-US" dirty="0" smtClean="0">
                <a:ea typeface="ヒラギノ角ゴ Pro W3" pitchFamily="127" charset="-128"/>
              </a:rPr>
              <a:t>. </a:t>
            </a:r>
          </a:p>
          <a:p>
            <a:pPr>
              <a:buFontTx/>
              <a:buNone/>
            </a:pPr>
            <a:endParaRPr lang="en-US" dirty="0" smtClean="0">
              <a:ea typeface="ヒラギノ角ゴ Pro W3" pitchFamily="127" charset="-128"/>
            </a:endParaRPr>
          </a:p>
          <a:p>
            <a:r>
              <a:rPr lang="en-US" dirty="0" smtClean="0">
                <a:ea typeface="ヒラギノ角ゴ Pro W3" pitchFamily="127" charset="-128"/>
              </a:rPr>
              <a:t>Therefore, if we want to know the number of atoms in anything</a:t>
            </a:r>
          </a:p>
          <a:p>
            <a:pPr>
              <a:buNone/>
            </a:pPr>
            <a:r>
              <a:rPr lang="en-US" dirty="0" smtClean="0">
                <a:ea typeface="ヒラギノ角ゴ Pro W3" pitchFamily="127" charset="-128"/>
              </a:rPr>
              <a:t> of ordinary size, we count them by weighing.</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Mole: A Chemist’</a:t>
            </a:r>
            <a:r>
              <a:rPr lang="en-US" altLang="ja-JP" smtClean="0">
                <a:solidFill>
                  <a:srgbClr val="ED6B06"/>
                </a:solidFill>
                <a:ea typeface="ヒラギノ角ゴ Pro W3" pitchFamily="127" charset="-128"/>
                <a:cs typeface="Arial" pitchFamily="34" charset="0"/>
              </a:rPr>
              <a:t>s </a:t>
            </a:r>
            <a:r>
              <a:rPr lang="ja-JP" altLang="en-US" smtClean="0">
                <a:solidFill>
                  <a:srgbClr val="ED6B06"/>
                </a:solidFill>
                <a:ea typeface="ヒラギノ角ゴ Pro W3" pitchFamily="127" charset="-128"/>
                <a:cs typeface="Arial" pitchFamily="34" charset="0"/>
              </a:rPr>
              <a:t>“</a:t>
            </a:r>
            <a:r>
              <a:rPr lang="en-US" altLang="ja-JP" smtClean="0">
                <a:solidFill>
                  <a:srgbClr val="ED6B06"/>
                </a:solidFill>
                <a:ea typeface="ヒラギノ角ゴ Pro W3" pitchFamily="127" charset="-128"/>
                <a:cs typeface="Arial" pitchFamily="34" charset="0"/>
              </a:rPr>
              <a:t>Dozen</a:t>
            </a:r>
            <a:r>
              <a:rPr lang="ja-JP" altLang="en-US" smtClean="0">
                <a:solidFill>
                  <a:srgbClr val="ED6B06"/>
                </a:solidFill>
                <a:ea typeface="ヒラギノ角ゴ Pro W3" pitchFamily="127" charset="-128"/>
                <a:cs typeface="Arial" pitchFamily="34" charset="0"/>
              </a:rPr>
              <a:t>”</a:t>
            </a:r>
            <a:endParaRPr lang="en-US" smtClean="0">
              <a:solidFill>
                <a:srgbClr val="ED6B06"/>
              </a:solidFill>
              <a:ea typeface="ヒラギノ角ゴ Pro W3" pitchFamily="127" charset="-128"/>
              <a:cs typeface="Arial" pitchFamily="34" charset="0"/>
            </a:endParaRPr>
          </a:p>
        </p:txBody>
      </p:sp>
      <p:sp>
        <p:nvSpPr>
          <p:cNvPr id="108546" name="Content Placeholder 2"/>
          <p:cNvSpPr>
            <a:spLocks noGrp="1"/>
          </p:cNvSpPr>
          <p:nvPr>
            <p:ph idx="1"/>
          </p:nvPr>
        </p:nvSpPr>
        <p:spPr>
          <a:xfrm>
            <a:off x="508000" y="762001"/>
            <a:ext cx="11379200" cy="5546725"/>
          </a:xfrm>
        </p:spPr>
        <p:txBody>
          <a:bodyPr/>
          <a:lstStyle/>
          <a:p>
            <a:pPr>
              <a:defRPr/>
            </a:pPr>
            <a:r>
              <a:rPr lang="en-US" dirty="0" smtClean="0">
                <a:ea typeface="ヒラギノ角ゴ Pro W3" pitchFamily="127" charset="-128"/>
              </a:rPr>
              <a:t>When we count large numbers of objects, we often use units </a:t>
            </a:r>
          </a:p>
          <a:p>
            <a:pPr>
              <a:buNone/>
              <a:defRPr/>
            </a:pPr>
            <a:r>
              <a:rPr lang="en-US" dirty="0" smtClean="0">
                <a:ea typeface="ヒラギノ角ゴ Pro W3" pitchFamily="127" charset="-128"/>
              </a:rPr>
              <a:t>such as </a:t>
            </a:r>
          </a:p>
          <a:p>
            <a:pPr lvl="1">
              <a:defRPr/>
            </a:pPr>
            <a:r>
              <a:rPr lang="en-US" dirty="0" smtClean="0">
                <a:ea typeface="ヒラギノ角ゴ Pro W3" pitchFamily="127" charset="-128"/>
              </a:rPr>
              <a:t>1 dozen objects = 12 objects. </a:t>
            </a:r>
          </a:p>
          <a:p>
            <a:pPr lvl="1">
              <a:defRPr/>
            </a:pPr>
            <a:r>
              <a:rPr lang="en-US" dirty="0" smtClean="0">
                <a:ea typeface="ヒラギノ角ゴ Pro W3" pitchFamily="127" charset="-128"/>
              </a:rPr>
              <a:t>1 gross objects = 144 objects.</a:t>
            </a:r>
          </a:p>
          <a:p>
            <a:pPr lvl="1">
              <a:buFontTx/>
              <a:buNone/>
              <a:defRPr/>
            </a:pPr>
            <a:endParaRPr lang="en-US" sz="1000" dirty="0" smtClean="0">
              <a:ea typeface="ヒラギノ角ゴ Pro W3" pitchFamily="127" charset="-128"/>
            </a:endParaRPr>
          </a:p>
          <a:p>
            <a:pPr>
              <a:defRPr/>
            </a:pPr>
            <a:r>
              <a:rPr lang="en-US" dirty="0" smtClean="0">
                <a:ea typeface="ヒラギノ角ゴ Pro W3" pitchFamily="127" charset="-128"/>
              </a:rPr>
              <a:t>The chemist’</a:t>
            </a:r>
            <a:r>
              <a:rPr lang="en-US" altLang="ja-JP" dirty="0" smtClean="0">
                <a:ea typeface="ヒラギノ角ゴ Pro W3" pitchFamily="127" charset="-128"/>
              </a:rPr>
              <a:t>s </a:t>
            </a:r>
            <a:r>
              <a:rPr lang="ja-JP" altLang="en-US" dirty="0" smtClean="0">
                <a:ea typeface="ヒラギノ角ゴ Pro W3" pitchFamily="127" charset="-128"/>
              </a:rPr>
              <a:t>“</a:t>
            </a:r>
            <a:r>
              <a:rPr lang="en-US" altLang="ja-JP" dirty="0" smtClean="0">
                <a:ea typeface="ヒラギノ角ゴ Pro W3" pitchFamily="127" charset="-128"/>
              </a:rPr>
              <a:t>dozen</a:t>
            </a:r>
            <a:r>
              <a:rPr lang="ja-JP" altLang="en-US" dirty="0" smtClean="0">
                <a:ea typeface="ヒラギノ角ゴ Pro W3" pitchFamily="127" charset="-128"/>
              </a:rPr>
              <a:t>”</a:t>
            </a:r>
            <a:r>
              <a:rPr lang="en-US" altLang="ja-JP" dirty="0" smtClean="0">
                <a:ea typeface="ヒラギノ角ゴ Pro W3" pitchFamily="127" charset="-128"/>
              </a:rPr>
              <a:t> is the </a:t>
            </a:r>
            <a:r>
              <a:rPr lang="en-US" altLang="ja-JP" b="1" dirty="0" smtClean="0">
                <a:solidFill>
                  <a:srgbClr val="333399"/>
                </a:solidFill>
                <a:ea typeface="ヒラギノ角ゴ Pro W3" pitchFamily="127" charset="-128"/>
              </a:rPr>
              <a:t>mole</a:t>
            </a:r>
            <a:r>
              <a:rPr lang="en-US" altLang="ja-JP" dirty="0" smtClean="0">
                <a:ea typeface="ヒラギノ角ゴ Pro W3" pitchFamily="127" charset="-128"/>
              </a:rPr>
              <a:t> (abbreviated mol). A mole is the measure of material containing 6.02214 × 10</a:t>
            </a:r>
            <a:r>
              <a:rPr lang="en-US" altLang="ja-JP" baseline="30000" dirty="0" smtClean="0">
                <a:ea typeface="ヒラギノ角ゴ Pro W3" pitchFamily="127" charset="-128"/>
              </a:rPr>
              <a:t>23</a:t>
            </a:r>
            <a:r>
              <a:rPr lang="en-US" altLang="ja-JP" dirty="0" smtClean="0">
                <a:ea typeface="ヒラギノ角ゴ Pro W3" pitchFamily="127" charset="-128"/>
              </a:rPr>
              <a:t> particles:</a:t>
            </a:r>
          </a:p>
          <a:p>
            <a:pPr marL="0" indent="0">
              <a:buFontTx/>
              <a:buNone/>
              <a:defRPr/>
            </a:pPr>
            <a:r>
              <a:rPr lang="en-US" sz="1600" dirty="0">
                <a:ea typeface="ヒラギノ角ゴ Pro W3" pitchFamily="127" charset="-128"/>
              </a:rPr>
              <a:t>	</a:t>
            </a:r>
            <a:r>
              <a:rPr lang="en-US" dirty="0" smtClean="0">
                <a:ea typeface="ヒラギノ角ゴ Pro W3" pitchFamily="127" charset="-128"/>
              </a:rPr>
              <a:t>1 mole = 6.02214 × 10</a:t>
            </a:r>
            <a:r>
              <a:rPr lang="en-US" baseline="30000" dirty="0" smtClean="0">
                <a:ea typeface="ヒラギノ角ゴ Pro W3" pitchFamily="127" charset="-128"/>
              </a:rPr>
              <a:t>23</a:t>
            </a:r>
            <a:r>
              <a:rPr lang="en-US" dirty="0" smtClean="0">
                <a:ea typeface="ヒラギノ角ゴ Pro W3" pitchFamily="127" charset="-128"/>
              </a:rPr>
              <a:t> particles</a:t>
            </a:r>
          </a:p>
          <a:p>
            <a:pPr>
              <a:defRPr/>
            </a:pPr>
            <a:r>
              <a:rPr lang="en-US" dirty="0" smtClean="0">
                <a:ea typeface="ヒラギノ角ゴ Pro W3" pitchFamily="127" charset="-128"/>
              </a:rPr>
              <a:t>This number is </a:t>
            </a:r>
            <a:r>
              <a:rPr lang="en-US" b="1" dirty="0" smtClean="0">
                <a:solidFill>
                  <a:srgbClr val="333399"/>
                </a:solidFill>
                <a:ea typeface="ヒラギノ角ゴ Pro W3" pitchFamily="127" charset="-128"/>
              </a:rPr>
              <a:t>Avogadro’</a:t>
            </a:r>
            <a:r>
              <a:rPr lang="en-US" altLang="ja-JP" b="1" dirty="0" smtClean="0">
                <a:solidFill>
                  <a:srgbClr val="333399"/>
                </a:solidFill>
                <a:ea typeface="ヒラギノ角ゴ Pro W3" pitchFamily="127" charset="-128"/>
              </a:rPr>
              <a:t>s number</a:t>
            </a:r>
            <a:r>
              <a:rPr lang="en-US" altLang="ja-JP" b="1" dirty="0" smtClean="0">
                <a:ea typeface="ヒラギノ角ゴ Pro W3" pitchFamily="127" charset="-128"/>
              </a:rPr>
              <a:t>.</a:t>
            </a:r>
            <a:endParaRPr lang="en-US" dirty="0" smtClean="0">
              <a:ea typeface="ヒラギノ角ゴ Pro W3" pitchFamily="127" charset="-128"/>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Mole</a:t>
            </a:r>
          </a:p>
        </p:txBody>
      </p:sp>
      <p:sp>
        <p:nvSpPr>
          <p:cNvPr id="79875" name="Content Placeholder 2"/>
          <p:cNvSpPr>
            <a:spLocks noGrp="1"/>
          </p:cNvSpPr>
          <p:nvPr>
            <p:ph idx="1"/>
          </p:nvPr>
        </p:nvSpPr>
        <p:spPr>
          <a:xfrm>
            <a:off x="406401" y="990600"/>
            <a:ext cx="11400367" cy="5207000"/>
          </a:xfrm>
        </p:spPr>
        <p:txBody>
          <a:bodyPr/>
          <a:lstStyle/>
          <a:p>
            <a:r>
              <a:rPr lang="en-US" dirty="0" smtClean="0">
                <a:ea typeface="ヒラギノ角ゴ Pro W3" pitchFamily="127" charset="-128"/>
              </a:rPr>
              <a:t>First thing to understand about the mole is that it can specify </a:t>
            </a:r>
          </a:p>
          <a:p>
            <a:pPr>
              <a:buNone/>
            </a:pPr>
            <a:r>
              <a:rPr lang="en-US" dirty="0" smtClean="0">
                <a:ea typeface="ヒラギノ角ゴ Pro W3" pitchFamily="127" charset="-128"/>
              </a:rPr>
              <a:t>Avogadro’</a:t>
            </a:r>
            <a:r>
              <a:rPr lang="en-US" altLang="ja-JP" dirty="0" smtClean="0">
                <a:ea typeface="ヒラギノ角ゴ Pro W3" pitchFamily="127" charset="-128"/>
              </a:rPr>
              <a:t>s number of anything. </a:t>
            </a:r>
          </a:p>
          <a:p>
            <a:pPr>
              <a:buFontTx/>
              <a:buNone/>
            </a:pPr>
            <a:endParaRPr lang="en-US" sz="1000" dirty="0" smtClean="0">
              <a:ea typeface="ヒラギノ角ゴ Pro W3" pitchFamily="127" charset="-128"/>
            </a:endParaRPr>
          </a:p>
          <a:p>
            <a:r>
              <a:rPr lang="en-US" dirty="0" smtClean="0">
                <a:ea typeface="ヒラギノ角ゴ Pro W3" pitchFamily="127" charset="-128"/>
              </a:rPr>
              <a:t>For example, 1 mol of marbles corresponds to 6.02214 × 10</a:t>
            </a:r>
            <a:r>
              <a:rPr lang="en-US" baseline="30000" dirty="0" smtClean="0">
                <a:ea typeface="ヒラギノ角ゴ Pro W3" pitchFamily="127" charset="-128"/>
              </a:rPr>
              <a:t>23</a:t>
            </a:r>
            <a:r>
              <a:rPr lang="en-US" dirty="0" smtClean="0">
                <a:ea typeface="ヒラギノ角ゴ Pro W3" pitchFamily="127" charset="-128"/>
              </a:rPr>
              <a:t> </a:t>
            </a:r>
          </a:p>
          <a:p>
            <a:pPr>
              <a:buNone/>
            </a:pPr>
            <a:r>
              <a:rPr lang="en-US" dirty="0" smtClean="0">
                <a:ea typeface="ヒラギノ角ゴ Pro W3" pitchFamily="127" charset="-128"/>
              </a:rPr>
              <a:t>marbles.</a:t>
            </a:r>
          </a:p>
          <a:p>
            <a:r>
              <a:rPr lang="en-US" dirty="0" smtClean="0">
                <a:ea typeface="ヒラギノ角ゴ Pro W3" pitchFamily="127" charset="-128"/>
              </a:rPr>
              <a:t>1 mol of sand grains corresponds to 6.02214 × 10</a:t>
            </a:r>
            <a:r>
              <a:rPr lang="en-US" baseline="30000" dirty="0" smtClean="0">
                <a:ea typeface="ヒラギノ角ゴ Pro W3" pitchFamily="127" charset="-128"/>
              </a:rPr>
              <a:t>23</a:t>
            </a:r>
            <a:r>
              <a:rPr lang="en-US" dirty="0" smtClean="0">
                <a:ea typeface="ヒラギノ角ゴ Pro W3" pitchFamily="127" charset="-128"/>
              </a:rPr>
              <a:t> sand grains.</a:t>
            </a:r>
          </a:p>
          <a:p>
            <a:pPr>
              <a:buFontTx/>
              <a:buNone/>
            </a:pPr>
            <a:endParaRPr lang="en-US" sz="1000" dirty="0" smtClean="0">
              <a:ea typeface="ヒラギノ角ゴ Pro W3" pitchFamily="127" charset="-128"/>
            </a:endParaRPr>
          </a:p>
          <a:p>
            <a:r>
              <a:rPr lang="en-US" i="1" dirty="0" smtClean="0">
                <a:solidFill>
                  <a:srgbClr val="333399"/>
                </a:solidFill>
                <a:ea typeface="ヒラギノ角ゴ Pro W3" pitchFamily="127" charset="-128"/>
              </a:rPr>
              <a:t>One mole of anything is </a:t>
            </a:r>
            <a:r>
              <a:rPr lang="en-US" dirty="0" smtClean="0">
                <a:solidFill>
                  <a:srgbClr val="333399"/>
                </a:solidFill>
                <a:ea typeface="ヒラギノ角ゴ Pro W3" pitchFamily="127" charset="-128"/>
              </a:rPr>
              <a:t>6.02214 × 10</a:t>
            </a:r>
            <a:r>
              <a:rPr lang="en-US" baseline="30000" dirty="0" smtClean="0">
                <a:solidFill>
                  <a:srgbClr val="333399"/>
                </a:solidFill>
                <a:ea typeface="ヒラギノ角ゴ Pro W3" pitchFamily="127" charset="-128"/>
              </a:rPr>
              <a:t>23 </a:t>
            </a:r>
            <a:r>
              <a:rPr lang="en-US" i="1" dirty="0" smtClean="0">
                <a:solidFill>
                  <a:srgbClr val="333399"/>
                </a:solidFill>
                <a:ea typeface="ヒラギノ角ゴ Pro W3" pitchFamily="127" charset="-128"/>
              </a:rPr>
              <a:t>units of that thing</a:t>
            </a:r>
            <a:r>
              <a:rPr lang="en-US" i="1" dirty="0" smtClean="0">
                <a:ea typeface="ヒラギノ角ゴ Pro W3" pitchFamily="127" charset="-128"/>
              </a:rPr>
              <a:t>.</a:t>
            </a:r>
            <a:endParaRPr lang="en-US" dirty="0" smtClean="0">
              <a:ea typeface="ヒラギノ角ゴ Pro W3" pitchFamily="127" charset="-128"/>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Mole</a:t>
            </a:r>
          </a:p>
        </p:txBody>
      </p:sp>
      <p:sp>
        <p:nvSpPr>
          <p:cNvPr id="3" name="Content Placeholder 2"/>
          <p:cNvSpPr>
            <a:spLocks noGrp="1"/>
          </p:cNvSpPr>
          <p:nvPr>
            <p:ph idx="1"/>
          </p:nvPr>
        </p:nvSpPr>
        <p:spPr>
          <a:xfrm>
            <a:off x="486833" y="1141413"/>
            <a:ext cx="10972800" cy="4616450"/>
          </a:xfrm>
        </p:spPr>
        <p:txBody>
          <a:bodyPr/>
          <a:lstStyle/>
          <a:p>
            <a:pPr>
              <a:defRPr/>
            </a:pPr>
            <a:r>
              <a:rPr lang="en-US" dirty="0" smtClean="0">
                <a:ea typeface="+mn-ea"/>
                <a:cs typeface="+mn-cs"/>
              </a:rPr>
              <a:t>The second, and more fundamental, thing to understand about the mole is how it gets its specific value.</a:t>
            </a:r>
          </a:p>
          <a:p>
            <a:pPr>
              <a:buFontTx/>
              <a:buNone/>
              <a:defRPr/>
            </a:pPr>
            <a:endParaRPr lang="en-US" sz="1050" dirty="0" smtClean="0">
              <a:ea typeface="+mn-ea"/>
              <a:cs typeface="+mn-cs"/>
            </a:endParaRPr>
          </a:p>
          <a:p>
            <a:pPr>
              <a:defRPr/>
            </a:pPr>
            <a:r>
              <a:rPr lang="en-US" b="1" dirty="0" smtClean="0">
                <a:solidFill>
                  <a:srgbClr val="333399"/>
                </a:solidFill>
                <a:ea typeface="+mn-ea"/>
                <a:cs typeface="+mn-cs"/>
              </a:rPr>
              <a:t>The value of the mole is equal to the number of atoms in</a:t>
            </a:r>
          </a:p>
          <a:p>
            <a:pPr>
              <a:buNone/>
              <a:defRPr/>
            </a:pPr>
            <a:r>
              <a:rPr lang="en-US" b="1" dirty="0" smtClean="0">
                <a:solidFill>
                  <a:srgbClr val="333399"/>
                </a:solidFill>
                <a:ea typeface="+mn-ea"/>
                <a:cs typeface="+mn-cs"/>
              </a:rPr>
              <a:t> exactly 12 grams of pure C-12. </a:t>
            </a:r>
          </a:p>
          <a:p>
            <a:pPr>
              <a:buFontTx/>
              <a:buNone/>
              <a:defRPr/>
            </a:pPr>
            <a:endParaRPr lang="en-US" sz="1050" b="1" dirty="0" smtClean="0">
              <a:ea typeface="+mn-ea"/>
              <a:cs typeface="+mn-cs"/>
            </a:endParaRPr>
          </a:p>
          <a:p>
            <a:pPr>
              <a:defRPr/>
            </a:pPr>
            <a:r>
              <a:rPr lang="en-US" b="1" dirty="0" smtClean="0">
                <a:ea typeface="+mn-ea"/>
                <a:cs typeface="+mn-cs"/>
              </a:rPr>
              <a:t>12 g C = 1 mol C atoms = 6.022 × 10</a:t>
            </a:r>
            <a:r>
              <a:rPr lang="en-US" b="1" baseline="30000" dirty="0" smtClean="0">
                <a:ea typeface="+mn-ea"/>
                <a:cs typeface="+mn-cs"/>
              </a:rPr>
              <a:t>23</a:t>
            </a:r>
            <a:r>
              <a:rPr lang="en-US" b="1" dirty="0" smtClean="0">
                <a:ea typeface="+mn-ea"/>
                <a:cs typeface="+mn-cs"/>
              </a:rPr>
              <a:t> C atoms</a:t>
            </a:r>
            <a:endParaRPr lang="en-US" dirty="0">
              <a:ea typeface="+mn-ea"/>
              <a:cs typeface="+mn-cs"/>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Converting between Number of Moles and Number of Atoms</a:t>
            </a:r>
          </a:p>
        </p:txBody>
      </p:sp>
      <p:sp>
        <p:nvSpPr>
          <p:cNvPr id="81923" name="Content Placeholder 2"/>
          <p:cNvSpPr>
            <a:spLocks noGrp="1"/>
          </p:cNvSpPr>
          <p:nvPr>
            <p:ph idx="1"/>
          </p:nvPr>
        </p:nvSpPr>
        <p:spPr>
          <a:xfrm>
            <a:off x="486833" y="1141413"/>
            <a:ext cx="10972800" cy="4229100"/>
          </a:xfrm>
        </p:spPr>
        <p:txBody>
          <a:bodyPr/>
          <a:lstStyle/>
          <a:p>
            <a:r>
              <a:rPr lang="en-US" dirty="0" smtClean="0">
                <a:ea typeface="ヒラギノ角ゴ Pro W3" pitchFamily="127" charset="-128"/>
              </a:rPr>
              <a:t>Converting between number of moles and number of atoms is </a:t>
            </a:r>
          </a:p>
          <a:p>
            <a:pPr>
              <a:buNone/>
            </a:pPr>
            <a:r>
              <a:rPr lang="en-US" dirty="0" smtClean="0">
                <a:ea typeface="ヒラギノ角ゴ Pro W3" pitchFamily="127" charset="-128"/>
              </a:rPr>
              <a:t>similar to converting between dozens of eggs and number </a:t>
            </a:r>
            <a:br>
              <a:rPr lang="en-US" dirty="0" smtClean="0">
                <a:ea typeface="ヒラギノ角ゴ Pro W3" pitchFamily="127" charset="-128"/>
              </a:rPr>
            </a:br>
            <a:r>
              <a:rPr lang="en-US" dirty="0" smtClean="0">
                <a:ea typeface="ヒラギノ角ゴ Pro W3" pitchFamily="127" charset="-128"/>
              </a:rPr>
              <a:t>of eggs. </a:t>
            </a:r>
          </a:p>
          <a:p>
            <a:r>
              <a:rPr lang="en-US" dirty="0" smtClean="0">
                <a:ea typeface="ヒラギノ角ゴ Pro W3" pitchFamily="127" charset="-128"/>
              </a:rPr>
              <a:t>For atoms, you use the conversion factor </a:t>
            </a:r>
            <a:br>
              <a:rPr lang="en-US" dirty="0" smtClean="0">
                <a:ea typeface="ヒラギノ角ゴ Pro W3" pitchFamily="127" charset="-128"/>
              </a:rPr>
            </a:br>
            <a:r>
              <a:rPr lang="en-US" dirty="0" smtClean="0">
                <a:ea typeface="ヒラギノ角ゴ Pro W3" pitchFamily="127" charset="-128"/>
              </a:rPr>
              <a:t>1 mol atoms = 6.022 × 10</a:t>
            </a:r>
            <a:r>
              <a:rPr lang="en-US" baseline="30000" dirty="0" smtClean="0">
                <a:ea typeface="ヒラギノ角ゴ Pro W3" pitchFamily="127" charset="-128"/>
              </a:rPr>
              <a:t>23</a:t>
            </a:r>
            <a:r>
              <a:rPr lang="en-US" dirty="0" smtClean="0">
                <a:ea typeface="ヒラギノ角ゴ Pro W3" pitchFamily="127" charset="-128"/>
              </a:rPr>
              <a:t> atoms.</a:t>
            </a:r>
          </a:p>
          <a:p>
            <a:r>
              <a:rPr lang="en-US" dirty="0" smtClean="0">
                <a:ea typeface="ヒラギノ角ゴ Pro W3" pitchFamily="127" charset="-128"/>
              </a:rPr>
              <a:t>The conversion factors take the following forms:</a:t>
            </a:r>
          </a:p>
        </p:txBody>
      </p:sp>
      <p:sp>
        <p:nvSpPr>
          <p:cNvPr id="81924"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pic>
        <p:nvPicPr>
          <p:cNvPr id="81925" name="Picture 7" descr="C:\Documents and Settings\GEX User\Desktop\IRDVDs\50627 Tro IRDVD\Lecture\component\02_pg71 equation.jpg"/>
          <p:cNvPicPr>
            <a:picLocks noChangeAspect="1" noChangeArrowheads="1"/>
          </p:cNvPicPr>
          <p:nvPr/>
        </p:nvPicPr>
        <p:blipFill>
          <a:blip r:embed="rId2" cstate="print"/>
          <a:srcRect/>
          <a:stretch>
            <a:fillRect/>
          </a:stretch>
        </p:blipFill>
        <p:spPr bwMode="auto">
          <a:xfrm>
            <a:off x="1930400" y="5421314"/>
            <a:ext cx="8331200" cy="738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Converting between Mass and Amount (Number of Moles)</a:t>
            </a:r>
          </a:p>
        </p:txBody>
      </p:sp>
      <p:sp>
        <p:nvSpPr>
          <p:cNvPr id="82947" name="Content Placeholder 2"/>
          <p:cNvSpPr>
            <a:spLocks noGrp="1"/>
          </p:cNvSpPr>
          <p:nvPr>
            <p:ph idx="1"/>
          </p:nvPr>
        </p:nvSpPr>
        <p:spPr>
          <a:xfrm>
            <a:off x="486833" y="1141413"/>
            <a:ext cx="11565467" cy="4229100"/>
          </a:xfrm>
        </p:spPr>
        <p:txBody>
          <a:bodyPr/>
          <a:lstStyle/>
          <a:p>
            <a:r>
              <a:rPr lang="en-US" dirty="0" smtClean="0">
                <a:ea typeface="ヒラギノ角ゴ Pro W3" pitchFamily="127" charset="-128"/>
              </a:rPr>
              <a:t>To count atoms by weighing them, we need one other conversion </a:t>
            </a:r>
          </a:p>
          <a:p>
            <a:pPr>
              <a:buNone/>
            </a:pPr>
            <a:r>
              <a:rPr lang="en-US" dirty="0" smtClean="0">
                <a:ea typeface="ヒラギノ角ゴ Pro W3" pitchFamily="127" charset="-128"/>
              </a:rPr>
              <a:t>factor—the mass of 1 mol of atoms. </a:t>
            </a:r>
          </a:p>
          <a:p>
            <a:r>
              <a:rPr lang="en-US" dirty="0" smtClean="0">
                <a:ea typeface="ヒラギノ角ゴ Pro W3" pitchFamily="127" charset="-128"/>
              </a:rPr>
              <a:t>The mass of 1 mol of atoms of an element is the </a:t>
            </a:r>
            <a:r>
              <a:rPr lang="en-US" b="1" dirty="0" smtClean="0">
                <a:solidFill>
                  <a:srgbClr val="333399"/>
                </a:solidFill>
                <a:ea typeface="ヒラギノ角ゴ Pro W3" pitchFamily="127" charset="-128"/>
              </a:rPr>
              <a:t>molar mass</a:t>
            </a:r>
            <a:r>
              <a:rPr lang="en-US" dirty="0" smtClean="0">
                <a:ea typeface="ヒラギノ角ゴ Pro W3" pitchFamily="127" charset="-128"/>
              </a:rPr>
              <a:t>.</a:t>
            </a:r>
          </a:p>
          <a:p>
            <a:r>
              <a:rPr lang="en-US" b="1" dirty="0" smtClean="0">
                <a:ea typeface="ヒラギノ角ゴ Pro W3" pitchFamily="127" charset="-128"/>
              </a:rPr>
              <a:t>An element’</a:t>
            </a:r>
            <a:r>
              <a:rPr lang="en-US" altLang="ja-JP" b="1" dirty="0" smtClean="0">
                <a:ea typeface="ヒラギノ角ゴ Pro W3" pitchFamily="127" charset="-128"/>
              </a:rPr>
              <a:t>s molar mass in grams per mole is numerically equal</a:t>
            </a:r>
          </a:p>
          <a:p>
            <a:pPr>
              <a:buNone/>
            </a:pPr>
            <a:r>
              <a:rPr lang="en-US" altLang="ja-JP" b="1" dirty="0" smtClean="0">
                <a:ea typeface="ヒラギノ角ゴ Pro W3" pitchFamily="127" charset="-128"/>
              </a:rPr>
              <a:t> to the element’s atomic mass in atomic mass units (</a:t>
            </a:r>
            <a:r>
              <a:rPr lang="en-US" altLang="ja-JP" b="1" dirty="0" err="1" smtClean="0">
                <a:ea typeface="ヒラギノ角ゴ Pro W3" pitchFamily="127" charset="-128"/>
              </a:rPr>
              <a:t>amu</a:t>
            </a:r>
            <a:r>
              <a:rPr lang="en-US" altLang="ja-JP" b="1" dirty="0" smtClean="0">
                <a:ea typeface="ヒラギノ角ゴ Pro W3" pitchFamily="127" charset="-128"/>
              </a:rPr>
              <a:t>).</a:t>
            </a:r>
            <a:endParaRPr lang="en-US" dirty="0" smtClean="0">
              <a:ea typeface="ヒラギノ角ゴ Pro W3" pitchFamily="127" charset="-128"/>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Converting between Mass and Moles</a:t>
            </a:r>
          </a:p>
        </p:txBody>
      </p:sp>
      <p:sp>
        <p:nvSpPr>
          <p:cNvPr id="83971" name="Content Placeholder 2"/>
          <p:cNvSpPr>
            <a:spLocks noGrp="1"/>
          </p:cNvSpPr>
          <p:nvPr>
            <p:ph idx="1"/>
          </p:nvPr>
        </p:nvSpPr>
        <p:spPr>
          <a:xfrm>
            <a:off x="486833" y="1141413"/>
            <a:ext cx="11260667" cy="4572000"/>
          </a:xfrm>
        </p:spPr>
        <p:txBody>
          <a:bodyPr/>
          <a:lstStyle/>
          <a:p>
            <a:pPr>
              <a:buFontTx/>
              <a:buNone/>
            </a:pPr>
            <a:endParaRPr lang="en-US" smtClean="0">
              <a:ea typeface="ヒラギノ角ゴ Pro W3" pitchFamily="127" charset="-128"/>
            </a:endParaRPr>
          </a:p>
          <a:p>
            <a:pPr>
              <a:buFontTx/>
              <a:buNone/>
            </a:pPr>
            <a:endParaRPr lang="en-US" smtClean="0">
              <a:ea typeface="ヒラギノ角ゴ Pro W3" pitchFamily="127" charset="-128"/>
            </a:endParaRPr>
          </a:p>
          <a:p>
            <a:endParaRPr lang="en-US" smtClean="0">
              <a:ea typeface="ヒラギノ角ゴ Pro W3" pitchFamily="127" charset="-128"/>
            </a:endParaRPr>
          </a:p>
          <a:p>
            <a:endParaRPr lang="en-US" smtClean="0">
              <a:ea typeface="ヒラギノ角ゴ Pro W3" pitchFamily="127" charset="-128"/>
            </a:endParaRPr>
          </a:p>
          <a:p>
            <a:endParaRPr lang="en-US" smtClean="0">
              <a:ea typeface="ヒラギノ角ゴ Pro W3" pitchFamily="127" charset="-128"/>
            </a:endParaRPr>
          </a:p>
          <a:p>
            <a:endParaRPr lang="en-US" smtClean="0">
              <a:ea typeface="ヒラギノ角ゴ Pro W3" pitchFamily="127" charset="-128"/>
            </a:endParaRPr>
          </a:p>
          <a:p>
            <a:r>
              <a:rPr lang="en-US" smtClean="0">
                <a:ea typeface="ヒラギノ角ゴ Pro W3" pitchFamily="127" charset="-128"/>
              </a:rPr>
              <a:t>The lighter the atom, the less mass in 1 mol of atoms.</a:t>
            </a:r>
          </a:p>
        </p:txBody>
      </p:sp>
      <p:pic>
        <p:nvPicPr>
          <p:cNvPr id="83972" name="Picture 6" descr="Z:\50627 IRDVD Tro Chemistry A Molecular Approach\Working Files 50627\JPEG 50627\ch02\02_Pg72_UnFigure_1.jpg"/>
          <p:cNvPicPr>
            <a:picLocks noChangeAspect="1" noChangeArrowheads="1"/>
          </p:cNvPicPr>
          <p:nvPr/>
        </p:nvPicPr>
        <p:blipFill>
          <a:blip r:embed="rId2" cstate="print"/>
          <a:srcRect b="8217"/>
          <a:stretch>
            <a:fillRect/>
          </a:stretch>
        </p:blipFill>
        <p:spPr bwMode="auto">
          <a:xfrm>
            <a:off x="346842" y="1583942"/>
            <a:ext cx="11379200" cy="1985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Converting between Mass and Moles</a:t>
            </a:r>
          </a:p>
        </p:txBody>
      </p:sp>
      <p:sp>
        <p:nvSpPr>
          <p:cNvPr id="84995" name="Content Placeholder 2"/>
          <p:cNvSpPr>
            <a:spLocks noGrp="1"/>
          </p:cNvSpPr>
          <p:nvPr>
            <p:ph idx="1"/>
          </p:nvPr>
        </p:nvSpPr>
        <p:spPr>
          <a:xfrm>
            <a:off x="486833" y="1141413"/>
            <a:ext cx="10972800" cy="2062162"/>
          </a:xfrm>
        </p:spPr>
        <p:txBody>
          <a:bodyPr/>
          <a:lstStyle/>
          <a:p>
            <a:r>
              <a:rPr lang="en-US" dirty="0" smtClean="0">
                <a:ea typeface="ヒラギノ角ゴ Pro W3" pitchFamily="127" charset="-128"/>
              </a:rPr>
              <a:t>The molar mass of any element is the conversion factor between </a:t>
            </a:r>
          </a:p>
          <a:p>
            <a:pPr>
              <a:buNone/>
            </a:pPr>
            <a:r>
              <a:rPr lang="en-US" dirty="0" smtClean="0">
                <a:ea typeface="ヒラギノ角ゴ Pro W3" pitchFamily="127" charset="-128"/>
              </a:rPr>
              <a:t>the mass (in grams) of that element and the amount (in moles) of </a:t>
            </a:r>
          </a:p>
          <a:p>
            <a:pPr>
              <a:buNone/>
            </a:pPr>
            <a:r>
              <a:rPr lang="en-US" dirty="0" smtClean="0">
                <a:ea typeface="ヒラギノ角ゴ Pro W3" pitchFamily="127" charset="-128"/>
              </a:rPr>
              <a:t>that element. For carbon,</a:t>
            </a:r>
          </a:p>
        </p:txBody>
      </p:sp>
      <p:sp>
        <p:nvSpPr>
          <p:cNvPr id="84996"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pic>
        <p:nvPicPr>
          <p:cNvPr id="84997" name="Picture 7" descr="C:\Documents and Settings\GEX User\Desktop\IRDVDs\50627 Tro IRDVD\Lecture\component\02_pg72 equation.jpg"/>
          <p:cNvPicPr>
            <a:picLocks noChangeAspect="1" noChangeArrowheads="1"/>
          </p:cNvPicPr>
          <p:nvPr/>
        </p:nvPicPr>
        <p:blipFill>
          <a:blip r:embed="rId2" cstate="print"/>
          <a:srcRect/>
          <a:stretch>
            <a:fillRect/>
          </a:stretch>
        </p:blipFill>
        <p:spPr bwMode="auto">
          <a:xfrm>
            <a:off x="2719918" y="3698875"/>
            <a:ext cx="6752167" cy="57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Conceptual Plan</a:t>
            </a:r>
          </a:p>
        </p:txBody>
      </p:sp>
      <p:sp>
        <p:nvSpPr>
          <p:cNvPr id="86019" name="Content Placeholder 2"/>
          <p:cNvSpPr>
            <a:spLocks noGrp="1"/>
          </p:cNvSpPr>
          <p:nvPr>
            <p:ph idx="1"/>
          </p:nvPr>
        </p:nvSpPr>
        <p:spPr>
          <a:xfrm>
            <a:off x="508000" y="685801"/>
            <a:ext cx="11379200" cy="4721225"/>
          </a:xfrm>
        </p:spPr>
        <p:txBody>
          <a:bodyPr/>
          <a:lstStyle/>
          <a:p>
            <a:r>
              <a:rPr lang="en-US" dirty="0" smtClean="0">
                <a:ea typeface="ヒラギノ角ゴ Pro W3" pitchFamily="127" charset="-128"/>
              </a:rPr>
              <a:t>We now have all the tools to count the number of atoms in a </a:t>
            </a:r>
          </a:p>
          <a:p>
            <a:pPr>
              <a:buNone/>
            </a:pPr>
            <a:r>
              <a:rPr lang="en-US" dirty="0" smtClean="0">
                <a:ea typeface="ヒラギノ角ゴ Pro W3" pitchFamily="127" charset="-128"/>
              </a:rPr>
              <a:t>sample of an element by weighing it. </a:t>
            </a:r>
          </a:p>
          <a:p>
            <a:pPr lvl="2"/>
            <a:r>
              <a:rPr lang="en-US" dirty="0" smtClean="0">
                <a:ea typeface="ヒラギノ角ゴ Pro W3" pitchFamily="127" charset="-128"/>
              </a:rPr>
              <a:t>First, we obtain the mass of the sample.</a:t>
            </a:r>
          </a:p>
          <a:p>
            <a:pPr lvl="2"/>
            <a:r>
              <a:rPr lang="en-US" dirty="0" smtClean="0">
                <a:ea typeface="ヒラギノ角ゴ Pro W3" pitchFamily="127" charset="-128"/>
              </a:rPr>
              <a:t>Then, we convert it to the amount in moles using the element’</a:t>
            </a:r>
            <a:r>
              <a:rPr lang="en-US" altLang="ja-JP" dirty="0" smtClean="0">
                <a:ea typeface="ヒラギノ角ゴ Pro W3" pitchFamily="127" charset="-128"/>
              </a:rPr>
              <a:t>s molar mass. </a:t>
            </a:r>
          </a:p>
          <a:p>
            <a:pPr lvl="2"/>
            <a:r>
              <a:rPr lang="en-US" dirty="0" smtClean="0">
                <a:ea typeface="ヒラギノ角ゴ Pro W3" pitchFamily="127" charset="-128"/>
              </a:rPr>
              <a:t>Finally, we convert it to the number of atoms using Avogadro’</a:t>
            </a:r>
            <a:r>
              <a:rPr lang="en-US" altLang="ja-JP" dirty="0" smtClean="0">
                <a:ea typeface="ヒラギノ角ゴ Pro W3" pitchFamily="127" charset="-128"/>
              </a:rPr>
              <a:t>s number. </a:t>
            </a:r>
          </a:p>
          <a:p>
            <a:r>
              <a:rPr lang="en-US" dirty="0" smtClean="0">
                <a:ea typeface="ヒラギノ角ゴ Pro W3" pitchFamily="127" charset="-128"/>
              </a:rPr>
              <a:t>The conceptual plan for these kinds of calculations takes the </a:t>
            </a:r>
          </a:p>
          <a:p>
            <a:pPr>
              <a:buNone/>
            </a:pPr>
            <a:r>
              <a:rPr lang="en-US" dirty="0" smtClean="0">
                <a:ea typeface="ヒラギノ角ゴ Pro W3" pitchFamily="127" charset="-128"/>
              </a:rPr>
              <a:t>following form:</a:t>
            </a:r>
          </a:p>
        </p:txBody>
      </p:sp>
      <p:pic>
        <p:nvPicPr>
          <p:cNvPr id="86020" name="Picture 6" descr="Z:\50627 IRDVD Tro Chemistry A Molecular Approach\Working Files 50627\JPEG 50627\ch02\02_Pg73_UnFigure_1.jpg"/>
          <p:cNvPicPr>
            <a:picLocks noChangeAspect="1" noChangeArrowheads="1"/>
          </p:cNvPicPr>
          <p:nvPr/>
        </p:nvPicPr>
        <p:blipFill>
          <a:blip r:embed="rId2" cstate="print"/>
          <a:srcRect b="10539"/>
          <a:stretch>
            <a:fillRect/>
          </a:stretch>
        </p:blipFill>
        <p:spPr bwMode="auto">
          <a:xfrm>
            <a:off x="1502834" y="5392738"/>
            <a:ext cx="9186333" cy="110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Chapter 3</a:t>
            </a:r>
            <a:endParaRPr lang="en-US" dirty="0"/>
          </a:p>
        </p:txBody>
      </p:sp>
      <p:sp>
        <p:nvSpPr>
          <p:cNvPr id="4" name="Content Placeholder 3"/>
          <p:cNvSpPr>
            <a:spLocks noGrp="1"/>
          </p:cNvSpPr>
          <p:nvPr>
            <p:ph idx="1"/>
          </p:nvPr>
        </p:nvSpPr>
        <p:spPr/>
        <p:txBody>
          <a:bodyPr/>
          <a:lstStyle/>
          <a:p>
            <a:r>
              <a:rPr lang="en-US" dirty="0" smtClean="0"/>
              <a:t>Molecules, compounds, and chemical equations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vs. chemical changes</a:t>
            </a:r>
            <a:endParaRPr lang="en-US" dirty="0"/>
          </a:p>
        </p:txBody>
      </p:sp>
      <p:sp>
        <p:nvSpPr>
          <p:cNvPr id="3" name="Content Placeholder 2"/>
          <p:cNvSpPr>
            <a:spLocks noGrp="1"/>
          </p:cNvSpPr>
          <p:nvPr>
            <p:ph idx="1"/>
          </p:nvPr>
        </p:nvSpPr>
        <p:spPr/>
        <p:txBody>
          <a:bodyPr/>
          <a:lstStyle/>
          <a:p>
            <a:r>
              <a:rPr lang="en-US" dirty="0" smtClean="0"/>
              <a:t>What do you know?</a:t>
            </a:r>
            <a:endParaRPr lang="en-US" dirty="0"/>
          </a:p>
        </p:txBody>
      </p:sp>
    </p:spTree>
    <p:extLst>
      <p:ext uri="{BB962C8B-B14F-4D97-AF65-F5344CB8AC3E}">
        <p14:creationId xmlns:p14="http://schemas.microsoft.com/office/powerpoint/2010/main" xmlns="" val="315455664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0" y="1"/>
            <a:ext cx="12192000" cy="677108"/>
          </a:xfrm>
          <a:prstGeom prst="rect">
            <a:avLst/>
          </a:prstGeom>
          <a:noFill/>
          <a:ln>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How Many Different Substances Exist? </a:t>
            </a:r>
          </a:p>
        </p:txBody>
      </p:sp>
      <p:sp>
        <p:nvSpPr>
          <p:cNvPr id="15363" name="Content Placeholder 2"/>
          <p:cNvSpPr>
            <a:spLocks noGrp="1"/>
          </p:cNvSpPr>
          <p:nvPr>
            <p:ph idx="1"/>
          </p:nvPr>
        </p:nvSpPr>
        <p:spPr>
          <a:xfrm>
            <a:off x="508000" y="1524001"/>
            <a:ext cx="10972800" cy="3243263"/>
          </a:xfrm>
        </p:spPr>
        <p:txBody>
          <a:bodyPr/>
          <a:lstStyle/>
          <a:p>
            <a:pPr eaLnBrk="1" hangingPunct="1"/>
            <a:r>
              <a:rPr lang="en-US" smtClean="0"/>
              <a:t>Elements combine with each other to form </a:t>
            </a:r>
            <a:r>
              <a:rPr lang="en-US" i="1" smtClean="0"/>
              <a:t>compounds</a:t>
            </a:r>
            <a:r>
              <a:rPr lang="en-US" smtClean="0"/>
              <a:t>. </a:t>
            </a:r>
          </a:p>
          <a:p>
            <a:pPr eaLnBrk="1" hangingPunct="1">
              <a:buFontTx/>
              <a:buNone/>
            </a:pPr>
            <a:endParaRPr lang="en-US" smtClean="0"/>
          </a:p>
          <a:p>
            <a:pPr eaLnBrk="1" hangingPunct="1"/>
            <a:r>
              <a:rPr lang="en-US" smtClean="0"/>
              <a:t>The great diversity of substances that we find in nature is a direct result of the ability of elements to form compounds. </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0" y="1"/>
            <a:ext cx="12192000" cy="67710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lIns="457200" tIns="45720" rIns="91440" bIns="45720" numCol="1" anchor="t" anchorCtr="0" compatLnSpc="1">
            <a:prstTxWarp prst="textNoShape">
              <a:avLst/>
            </a:prstTxWarp>
            <a:spAutoFit/>
          </a:bodyPr>
          <a:lstStyle/>
          <a:p>
            <a:pPr eaLnBrk="1" hangingPunct="1">
              <a:defRPr/>
            </a:pPr>
            <a:r>
              <a:rPr lang="en-US">
                <a:cs typeface="Times New Roman" charset="0"/>
              </a:rPr>
              <a:t>Hydrogen, Oxygen, and Water</a:t>
            </a:r>
          </a:p>
        </p:txBody>
      </p:sp>
      <p:pic>
        <p:nvPicPr>
          <p:cNvPr id="17411" name="Picture 2"/>
          <p:cNvPicPr>
            <a:picLocks noChangeAspect="1"/>
          </p:cNvPicPr>
          <p:nvPr/>
        </p:nvPicPr>
        <p:blipFill>
          <a:blip r:embed="rId3" cstate="print"/>
          <a:srcRect b="9804"/>
          <a:stretch>
            <a:fillRect/>
          </a:stretch>
        </p:blipFill>
        <p:spPr bwMode="auto">
          <a:xfrm>
            <a:off x="406400" y="2667000"/>
            <a:ext cx="11379200" cy="168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bwMode="auto">
          <a:xfrm>
            <a:off x="0" y="1"/>
            <a:ext cx="12192000" cy="677108"/>
          </a:xfrm>
          <a:prstGeom prst="rect">
            <a:avLst/>
          </a:prstGeom>
          <a:solidFill>
            <a:srgbClr val="FFFFFF"/>
          </a:solidFill>
          <a:ln>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Definite Proportion</a:t>
            </a:r>
          </a:p>
        </p:txBody>
      </p:sp>
      <p:sp>
        <p:nvSpPr>
          <p:cNvPr id="18435" name="Content Placeholder 2"/>
          <p:cNvSpPr>
            <a:spLocks noGrp="1"/>
          </p:cNvSpPr>
          <p:nvPr>
            <p:ph idx="1"/>
          </p:nvPr>
        </p:nvSpPr>
        <p:spPr>
          <a:xfrm>
            <a:off x="486833" y="1141413"/>
            <a:ext cx="11184467" cy="5410200"/>
          </a:xfrm>
        </p:spPr>
        <p:txBody>
          <a:bodyPr/>
          <a:lstStyle/>
          <a:p>
            <a:pPr eaLnBrk="1" hangingPunct="1"/>
            <a:r>
              <a:rPr lang="en-US" smtClean="0"/>
              <a:t>A hydrogen–oxygen mixture can have any proportions of hydrogen and oxygen gas.</a:t>
            </a:r>
          </a:p>
          <a:p>
            <a:pPr eaLnBrk="1" hangingPunct="1"/>
            <a:endParaRPr lang="en-US" smtClean="0"/>
          </a:p>
          <a:p>
            <a:pPr eaLnBrk="1" hangingPunct="1"/>
            <a:r>
              <a:rPr lang="en-US" smtClean="0"/>
              <a:t>Water, by contrast, is composed of water molecules that always contain two hydrogen atoms to every one oxygen atom. </a:t>
            </a:r>
          </a:p>
          <a:p>
            <a:pPr eaLnBrk="1" hangingPunct="1"/>
            <a:endParaRPr lang="en-US" smtClean="0"/>
          </a:p>
          <a:p>
            <a:pPr eaLnBrk="1" hangingPunct="1"/>
            <a:r>
              <a:rPr lang="en-US" smtClean="0"/>
              <a:t>Water has a definite proportion of hydrogen to oxygen.</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Definite Proportion</a:t>
            </a:r>
          </a:p>
        </p:txBody>
      </p:sp>
      <p:pic>
        <p:nvPicPr>
          <p:cNvPr id="19459" name="Picture 2"/>
          <p:cNvPicPr>
            <a:picLocks noChangeAspect="1"/>
          </p:cNvPicPr>
          <p:nvPr/>
        </p:nvPicPr>
        <p:blipFill>
          <a:blip r:embed="rId3" cstate="print"/>
          <a:srcRect b="3535"/>
          <a:stretch>
            <a:fillRect/>
          </a:stretch>
        </p:blipFill>
        <p:spPr bwMode="auto">
          <a:xfrm>
            <a:off x="406400" y="990600"/>
            <a:ext cx="11379200" cy="5075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Chemical Bonds</a:t>
            </a:r>
          </a:p>
        </p:txBody>
      </p:sp>
      <p:sp>
        <p:nvSpPr>
          <p:cNvPr id="3" name="Content Placeholder 2"/>
          <p:cNvSpPr>
            <a:spLocks noGrp="1"/>
          </p:cNvSpPr>
          <p:nvPr>
            <p:ph idx="1"/>
          </p:nvPr>
        </p:nvSpPr>
        <p:spPr>
          <a:xfrm>
            <a:off x="406400" y="1066800"/>
            <a:ext cx="11785600" cy="4813300"/>
          </a:xfrm>
        </p:spPr>
        <p:txBody>
          <a:bodyPr/>
          <a:lstStyle/>
          <a:p>
            <a:pPr eaLnBrk="1" hangingPunct="1">
              <a:defRPr/>
            </a:pPr>
            <a:r>
              <a:rPr lang="en-US" dirty="0" smtClean="0">
                <a:ea typeface="+mn-ea"/>
                <a:cs typeface="+mn-cs"/>
              </a:rPr>
              <a:t>Compounds are composed of atoms held together by </a:t>
            </a:r>
            <a:r>
              <a:rPr lang="en-US" b="1" i="1" dirty="0" smtClean="0">
                <a:solidFill>
                  <a:srgbClr val="333399"/>
                </a:solidFill>
                <a:ea typeface="+mn-ea"/>
                <a:cs typeface="+mn-cs"/>
              </a:rPr>
              <a:t>chemical bonds</a:t>
            </a:r>
            <a:r>
              <a:rPr lang="en-US" i="1" dirty="0" smtClean="0">
                <a:ea typeface="+mn-ea"/>
                <a:cs typeface="+mn-cs"/>
              </a:rPr>
              <a:t>.</a:t>
            </a:r>
          </a:p>
          <a:p>
            <a:pPr eaLnBrk="1" hangingPunct="1">
              <a:buFontTx/>
              <a:buNone/>
              <a:defRPr/>
            </a:pPr>
            <a:endParaRPr lang="en-US" sz="1050" dirty="0" smtClean="0">
              <a:ea typeface="+mn-ea"/>
              <a:cs typeface="+mn-cs"/>
            </a:endParaRPr>
          </a:p>
          <a:p>
            <a:pPr eaLnBrk="1" hangingPunct="1">
              <a:defRPr/>
            </a:pPr>
            <a:r>
              <a:rPr lang="en-US" dirty="0" smtClean="0">
                <a:ea typeface="+mn-ea"/>
                <a:cs typeface="+mn-cs"/>
              </a:rPr>
              <a:t>Chemical bonds result from the attractions between the charged particles (the electrons and protons) that compose atoms.</a:t>
            </a:r>
          </a:p>
          <a:p>
            <a:pPr eaLnBrk="1" hangingPunct="1">
              <a:buFontTx/>
              <a:buNone/>
              <a:defRPr/>
            </a:pPr>
            <a:endParaRPr lang="en-US" sz="1050" dirty="0" smtClean="0">
              <a:ea typeface="+mn-ea"/>
              <a:cs typeface="+mn-cs"/>
            </a:endParaRPr>
          </a:p>
          <a:p>
            <a:pPr eaLnBrk="1" hangingPunct="1">
              <a:defRPr/>
            </a:pPr>
            <a:r>
              <a:rPr lang="en-US" dirty="0" smtClean="0">
                <a:ea typeface="+mn-ea"/>
                <a:cs typeface="+mn-cs"/>
              </a:rPr>
              <a:t>Chemical bonds are classified into two types: </a:t>
            </a:r>
          </a:p>
          <a:p>
            <a:pPr lvl="1" eaLnBrk="1" hangingPunct="1">
              <a:defRPr/>
            </a:pPr>
            <a:r>
              <a:rPr lang="en-US" dirty="0" smtClean="0">
                <a:ea typeface="+mn-ea"/>
                <a:cs typeface="+mn-cs"/>
              </a:rPr>
              <a:t>Ionic</a:t>
            </a:r>
          </a:p>
          <a:p>
            <a:pPr lvl="1" eaLnBrk="1" hangingPunct="1">
              <a:defRPr/>
            </a:pPr>
            <a:r>
              <a:rPr lang="en-US" dirty="0" smtClean="0">
                <a:ea typeface="+mn-ea"/>
                <a:cs typeface="+mn-cs"/>
              </a:rPr>
              <a:t>Covalent</a:t>
            </a:r>
            <a:endParaRPr lang="en-US" dirty="0" smtClean="0">
              <a:ea typeface="ＭＳ Ｐゴシック" charset="0"/>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Ionic Bonds</a:t>
            </a:r>
          </a:p>
        </p:txBody>
      </p:sp>
      <p:sp>
        <p:nvSpPr>
          <p:cNvPr id="21507" name="Content Placeholder 2"/>
          <p:cNvSpPr>
            <a:spLocks noGrp="1"/>
          </p:cNvSpPr>
          <p:nvPr>
            <p:ph idx="1"/>
          </p:nvPr>
        </p:nvSpPr>
        <p:spPr>
          <a:xfrm>
            <a:off x="486834" y="1141414"/>
            <a:ext cx="11095567" cy="4714875"/>
          </a:xfrm>
        </p:spPr>
        <p:txBody>
          <a:bodyPr/>
          <a:lstStyle/>
          <a:p>
            <a:pPr eaLnBrk="1" hangingPunct="1"/>
            <a:r>
              <a:rPr lang="en-US" i="1" smtClean="0"/>
              <a:t>Ionic bonds</a:t>
            </a:r>
            <a:r>
              <a:rPr lang="en-US" smtClean="0"/>
              <a:t>—which occur between metals and nonmetals—involve the </a:t>
            </a:r>
            <a:r>
              <a:rPr lang="en-US" i="1" smtClean="0"/>
              <a:t>transfer</a:t>
            </a:r>
            <a:r>
              <a:rPr lang="en-US" smtClean="0"/>
              <a:t> of electrons from one atom to another. </a:t>
            </a:r>
          </a:p>
          <a:p>
            <a:pPr eaLnBrk="1" hangingPunct="1">
              <a:buFontTx/>
              <a:buNone/>
            </a:pPr>
            <a:endParaRPr lang="en-US" sz="1000" smtClean="0"/>
          </a:p>
          <a:p>
            <a:pPr eaLnBrk="1" hangingPunct="1"/>
            <a:r>
              <a:rPr lang="en-US" smtClean="0"/>
              <a:t>When a metal interacts with a nonmetal, it can transfer one or more of its electrons to the nonmetal.</a:t>
            </a:r>
          </a:p>
          <a:p>
            <a:pPr eaLnBrk="1" hangingPunct="1">
              <a:buFontTx/>
              <a:buNone/>
            </a:pPr>
            <a:endParaRPr lang="en-US" sz="1000" smtClean="0"/>
          </a:p>
          <a:p>
            <a:pPr lvl="1" eaLnBrk="1" hangingPunct="1"/>
            <a:r>
              <a:rPr lang="en-US" smtClean="0"/>
              <a:t>The metal atom then becomes a </a:t>
            </a:r>
            <a:r>
              <a:rPr lang="en-US" i="1" smtClean="0"/>
              <a:t>cation</a:t>
            </a:r>
            <a:r>
              <a:rPr lang="en-US" smtClean="0"/>
              <a:t>. </a:t>
            </a:r>
          </a:p>
          <a:p>
            <a:pPr lvl="1" eaLnBrk="1" hangingPunct="1"/>
            <a:r>
              <a:rPr lang="en-US" smtClean="0"/>
              <a:t>The nonmetal atom becomes an </a:t>
            </a:r>
            <a:r>
              <a:rPr lang="en-US" i="1" smtClean="0"/>
              <a:t>anion</a:t>
            </a:r>
            <a:r>
              <a:rPr lang="en-US" smtClean="0"/>
              <a:t>.</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Ionic Bonds</a:t>
            </a:r>
          </a:p>
        </p:txBody>
      </p:sp>
      <p:sp>
        <p:nvSpPr>
          <p:cNvPr id="22531" name="Content Placeholder 2"/>
          <p:cNvSpPr>
            <a:spLocks noGrp="1"/>
          </p:cNvSpPr>
          <p:nvPr>
            <p:ph idx="1"/>
          </p:nvPr>
        </p:nvSpPr>
        <p:spPr>
          <a:xfrm>
            <a:off x="486833" y="1141414"/>
            <a:ext cx="10972800" cy="4422775"/>
          </a:xfrm>
        </p:spPr>
        <p:txBody>
          <a:bodyPr/>
          <a:lstStyle/>
          <a:p>
            <a:pPr eaLnBrk="1" hangingPunct="1"/>
            <a:r>
              <a:rPr lang="en-US" smtClean="0"/>
              <a:t>These oppositely charged ions attract one another by electrostatic forces and form an </a:t>
            </a:r>
            <a:r>
              <a:rPr lang="en-US" b="1" smtClean="0"/>
              <a:t>ionic bond</a:t>
            </a:r>
            <a:r>
              <a:rPr lang="en-US" smtClean="0"/>
              <a:t>.</a:t>
            </a:r>
          </a:p>
          <a:p>
            <a:pPr eaLnBrk="1" hangingPunct="1"/>
            <a:endParaRPr lang="en-US" sz="1000" smtClean="0"/>
          </a:p>
          <a:p>
            <a:pPr eaLnBrk="1" hangingPunct="1"/>
            <a:r>
              <a:rPr lang="en-US" smtClean="0"/>
              <a:t>The result is an ionic compound, which in the solid phase is composed of a lattice—a regular three-dimensional array—of alternating cations and anions.</a:t>
            </a:r>
          </a:p>
          <a:p>
            <a:pPr eaLnBrk="1" hangingPunct="1"/>
            <a:endParaRPr lang="en-US" smtClean="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Ionic Bonds</a:t>
            </a:r>
          </a:p>
        </p:txBody>
      </p:sp>
      <p:pic>
        <p:nvPicPr>
          <p:cNvPr id="23555" name="Picture 2"/>
          <p:cNvPicPr>
            <a:picLocks noChangeAspect="1"/>
          </p:cNvPicPr>
          <p:nvPr/>
        </p:nvPicPr>
        <p:blipFill>
          <a:blip r:embed="rId3" cstate="print"/>
          <a:srcRect b="2779"/>
          <a:stretch>
            <a:fillRect/>
          </a:stretch>
        </p:blipFill>
        <p:spPr bwMode="auto">
          <a:xfrm>
            <a:off x="1849967" y="588964"/>
            <a:ext cx="8519584" cy="598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Covalent Bonds</a:t>
            </a:r>
          </a:p>
        </p:txBody>
      </p:sp>
      <p:sp>
        <p:nvSpPr>
          <p:cNvPr id="24579" name="Content Placeholder 2"/>
          <p:cNvSpPr>
            <a:spLocks noGrp="1"/>
          </p:cNvSpPr>
          <p:nvPr>
            <p:ph idx="1"/>
          </p:nvPr>
        </p:nvSpPr>
        <p:spPr>
          <a:xfrm>
            <a:off x="508000" y="914400"/>
            <a:ext cx="10972800" cy="5575300"/>
          </a:xfrm>
        </p:spPr>
        <p:txBody>
          <a:bodyPr/>
          <a:lstStyle/>
          <a:p>
            <a:r>
              <a:rPr lang="en-US" b="1" i="1" smtClean="0">
                <a:solidFill>
                  <a:srgbClr val="333399"/>
                </a:solidFill>
              </a:rPr>
              <a:t>Covalent bonds</a:t>
            </a:r>
            <a:r>
              <a:rPr lang="en-US" smtClean="0"/>
              <a:t>—which occur between two or more nonmetals—involve the </a:t>
            </a:r>
            <a:r>
              <a:rPr lang="en-US" i="1" smtClean="0"/>
              <a:t>sharing</a:t>
            </a:r>
            <a:r>
              <a:rPr lang="en-US" smtClean="0"/>
              <a:t> of electrons between two atoms.</a:t>
            </a:r>
          </a:p>
          <a:p>
            <a:pPr>
              <a:buFontTx/>
              <a:buNone/>
            </a:pPr>
            <a:endParaRPr lang="en-US" sz="1000" smtClean="0"/>
          </a:p>
          <a:p>
            <a:pPr lvl="2"/>
            <a:r>
              <a:rPr lang="en-US" smtClean="0"/>
              <a:t>When a nonmetal bonds with another nonmetal, neither atom transfers its electron to the other. </a:t>
            </a:r>
            <a:r>
              <a:rPr lang="en-US" smtClean="0">
                <a:solidFill>
                  <a:srgbClr val="333399"/>
                </a:solidFill>
              </a:rPr>
              <a:t>Instead the bonding atoms </a:t>
            </a:r>
            <a:r>
              <a:rPr lang="en-US" i="1" smtClean="0">
                <a:solidFill>
                  <a:srgbClr val="333399"/>
                </a:solidFill>
              </a:rPr>
              <a:t>share</a:t>
            </a:r>
            <a:r>
              <a:rPr lang="en-US" smtClean="0">
                <a:solidFill>
                  <a:srgbClr val="333399"/>
                </a:solidFill>
              </a:rPr>
              <a:t> some of their electrons</a:t>
            </a:r>
            <a:r>
              <a:rPr lang="en-US" smtClean="0"/>
              <a:t>.</a:t>
            </a:r>
          </a:p>
          <a:p>
            <a:pPr>
              <a:buFontTx/>
              <a:buNone/>
            </a:pPr>
            <a:endParaRPr lang="en-US" sz="1000" smtClean="0"/>
          </a:p>
          <a:p>
            <a:r>
              <a:rPr lang="en-US" smtClean="0"/>
              <a:t>The covalently bound atoms compose a </a:t>
            </a:r>
            <a:r>
              <a:rPr lang="en-US" i="1" smtClean="0"/>
              <a:t>molecule</a:t>
            </a:r>
            <a:r>
              <a:rPr lang="en-US" smtClean="0"/>
              <a:t>. </a:t>
            </a:r>
          </a:p>
          <a:p>
            <a:pPr lvl="1"/>
            <a:r>
              <a:rPr lang="en-US" smtClean="0"/>
              <a:t>Hence, we call covalently bonded compounds </a:t>
            </a:r>
            <a:r>
              <a:rPr lang="en-US" b="1" smtClean="0"/>
              <a:t>molecular compounds</a:t>
            </a:r>
            <a:r>
              <a:rPr lang="en-US" smtClean="0"/>
              <a:t>.  </a:t>
            </a:r>
            <a:r>
              <a:rPr lang="en-US" b="1" smtClean="0"/>
              <a:t>  </a:t>
            </a:r>
            <a:endParaRPr lang="en-US" smtClean="0"/>
          </a:p>
          <a:p>
            <a:endParaRPr lang="en-US" smtClean="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0" y="1"/>
            <a:ext cx="12192000" cy="1261884"/>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pPr eaLnBrk="1" hangingPunct="1"/>
            <a:r>
              <a:rPr lang="en-US" smtClean="0"/>
              <a:t>Representing Compounds: Chemical Formulas and Molecular Models</a:t>
            </a:r>
          </a:p>
        </p:txBody>
      </p:sp>
      <p:sp>
        <p:nvSpPr>
          <p:cNvPr id="25603" name="Content Placeholder 2"/>
          <p:cNvSpPr>
            <a:spLocks noGrp="1"/>
          </p:cNvSpPr>
          <p:nvPr>
            <p:ph idx="1"/>
          </p:nvPr>
        </p:nvSpPr>
        <p:spPr>
          <a:xfrm>
            <a:off x="486833" y="1141414"/>
            <a:ext cx="10972800" cy="4795837"/>
          </a:xfrm>
        </p:spPr>
        <p:txBody>
          <a:bodyPr/>
          <a:lstStyle/>
          <a:p>
            <a:pPr eaLnBrk="1" hangingPunct="1"/>
            <a:r>
              <a:rPr lang="en-US" smtClean="0"/>
              <a:t>A compound is represented with its </a:t>
            </a:r>
            <a:r>
              <a:rPr lang="en-US" b="1" smtClean="0"/>
              <a:t>chemical formula.</a:t>
            </a:r>
          </a:p>
          <a:p>
            <a:pPr eaLnBrk="1" hangingPunct="1"/>
            <a:r>
              <a:rPr lang="en-US" smtClean="0"/>
              <a:t>Chemical formula indicates the elements present in the compound and the relative number of atoms or ions of each.</a:t>
            </a:r>
          </a:p>
          <a:p>
            <a:pPr lvl="1" eaLnBrk="1" hangingPunct="1"/>
            <a:r>
              <a:rPr lang="en-US" smtClean="0"/>
              <a:t>Water is represented as H</a:t>
            </a:r>
            <a:r>
              <a:rPr lang="en-US" baseline="-25000" smtClean="0"/>
              <a:t>2</a:t>
            </a:r>
            <a:r>
              <a:rPr lang="en-US" smtClean="0"/>
              <a:t>O.</a:t>
            </a:r>
          </a:p>
          <a:p>
            <a:pPr lvl="1" eaLnBrk="1" hangingPunct="1"/>
            <a:r>
              <a:rPr lang="en-US" smtClean="0"/>
              <a:t>Carbon dioxide is represented as CO</a:t>
            </a:r>
            <a:r>
              <a:rPr lang="en-US" baseline="-25000" smtClean="0"/>
              <a:t>2</a:t>
            </a:r>
            <a:r>
              <a:rPr lang="en-US" smtClean="0"/>
              <a:t>.</a:t>
            </a:r>
          </a:p>
          <a:p>
            <a:pPr lvl="1" eaLnBrk="1" hangingPunct="1"/>
            <a:r>
              <a:rPr lang="en-US" smtClean="0"/>
              <a:t>Sodium Chloride is represented as NaCl.</a:t>
            </a:r>
          </a:p>
          <a:p>
            <a:pPr lvl="1" eaLnBrk="1" hangingPunct="1"/>
            <a:r>
              <a:rPr lang="en-US" smtClean="0"/>
              <a:t>Carbon tetrachloride is represented as CCl</a:t>
            </a:r>
            <a:r>
              <a:rPr lang="en-US" baseline="-25000" smtClean="0"/>
              <a:t>4</a:t>
            </a:r>
            <a:r>
              <a:rPr lang="en-US"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Physical and Chemical Changes</a:t>
            </a:r>
          </a:p>
        </p:txBody>
      </p:sp>
      <p:sp>
        <p:nvSpPr>
          <p:cNvPr id="72707" name="Content Placeholder 2"/>
          <p:cNvSpPr>
            <a:spLocks noGrp="1"/>
          </p:cNvSpPr>
          <p:nvPr>
            <p:ph idx="1"/>
          </p:nvPr>
        </p:nvSpPr>
        <p:spPr>
          <a:xfrm>
            <a:off x="1889125" y="1141414"/>
            <a:ext cx="8229600" cy="4721225"/>
          </a:xfrm>
        </p:spPr>
        <p:txBody>
          <a:bodyPr/>
          <a:lstStyle/>
          <a:p>
            <a:pPr eaLnBrk="1" hangingPunct="1">
              <a:buFontTx/>
              <a:buNone/>
            </a:pPr>
            <a:r>
              <a:rPr lang="en-US" altLang="en-US" b="1" smtClean="0">
                <a:solidFill>
                  <a:srgbClr val="143C83"/>
                </a:solidFill>
                <a:ea typeface="ヒラギノ角ゴ Pro W3" pitchFamily="127" charset="-128"/>
              </a:rPr>
              <a:t>Physical Change:</a:t>
            </a:r>
          </a:p>
          <a:p>
            <a:pPr eaLnBrk="1" hangingPunct="1">
              <a:buFontTx/>
              <a:buNone/>
            </a:pPr>
            <a:endParaRPr lang="en-US" altLang="en-US" b="1" smtClean="0">
              <a:solidFill>
                <a:srgbClr val="143C83"/>
              </a:solidFill>
              <a:ea typeface="ヒラギノ角ゴ Pro W3" pitchFamily="127" charset="-128"/>
            </a:endParaRPr>
          </a:p>
          <a:p>
            <a:pPr eaLnBrk="1" hangingPunct="1"/>
            <a:r>
              <a:rPr lang="en-US" altLang="en-US" sz="3000">
                <a:ea typeface="ヒラギノ角ゴ Pro W3" pitchFamily="127" charset="-128"/>
              </a:rPr>
              <a:t>Changes that alter only the state or appearance, but not composition, are </a:t>
            </a:r>
            <a:r>
              <a:rPr lang="en-US" altLang="en-US" sz="3000" b="1">
                <a:ea typeface="ヒラギノ角ゴ Pro W3" pitchFamily="127" charset="-128"/>
              </a:rPr>
              <a:t>physical changes</a:t>
            </a:r>
            <a:r>
              <a:rPr lang="en-US" altLang="en-US" sz="3000">
                <a:ea typeface="ヒラギノ角ゴ Pro W3" pitchFamily="127" charset="-128"/>
              </a:rPr>
              <a:t>.</a:t>
            </a:r>
          </a:p>
          <a:p>
            <a:pPr eaLnBrk="1" hangingPunct="1"/>
            <a:endParaRPr lang="en-US" altLang="en-US" smtClean="0">
              <a:ea typeface="ヒラギノ角ゴ Pro W3" pitchFamily="127" charset="-128"/>
            </a:endParaRPr>
          </a:p>
          <a:p>
            <a:pPr eaLnBrk="1" hangingPunct="1"/>
            <a:r>
              <a:rPr lang="en-US" altLang="en-US" sz="3000">
                <a:ea typeface="ヒラギノ角ゴ Pro W3" pitchFamily="127" charset="-128"/>
              </a:rPr>
              <a:t>The atoms or molecules that compose a substance </a:t>
            </a:r>
            <a:r>
              <a:rPr lang="en-US" altLang="en-US" sz="3000" i="1">
                <a:ea typeface="ヒラギノ角ゴ Pro W3" pitchFamily="127" charset="-128"/>
              </a:rPr>
              <a:t>do not change</a:t>
            </a:r>
            <a:r>
              <a:rPr lang="en-US" altLang="en-US" sz="3000">
                <a:ea typeface="ヒラギノ角ゴ Pro W3" pitchFamily="127" charset="-128"/>
              </a:rPr>
              <a:t> their identity during a physical change.</a:t>
            </a:r>
          </a:p>
        </p:txBody>
      </p:sp>
    </p:spTree>
    <p:extLst>
      <p:ext uri="{BB962C8B-B14F-4D97-AF65-F5344CB8AC3E}">
        <p14:creationId xmlns:p14="http://schemas.microsoft.com/office/powerpoint/2010/main" xmlns="" val="2493313008"/>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Types of Chemical Formulas</a:t>
            </a:r>
          </a:p>
        </p:txBody>
      </p:sp>
      <p:sp>
        <p:nvSpPr>
          <p:cNvPr id="3" name="Content Placeholder 2"/>
          <p:cNvSpPr>
            <a:spLocks noGrp="1"/>
          </p:cNvSpPr>
          <p:nvPr>
            <p:ph idx="1"/>
          </p:nvPr>
        </p:nvSpPr>
        <p:spPr>
          <a:xfrm>
            <a:off x="486833" y="1141413"/>
            <a:ext cx="10972800" cy="3829050"/>
          </a:xfrm>
        </p:spPr>
        <p:txBody>
          <a:bodyPr/>
          <a:lstStyle/>
          <a:p>
            <a:pPr>
              <a:defRPr/>
            </a:pPr>
            <a:r>
              <a:rPr lang="en-US" dirty="0" smtClean="0">
                <a:ea typeface="+mn-ea"/>
                <a:cs typeface="+mn-cs"/>
              </a:rPr>
              <a:t>Chemical formulas can generally be categorized into three different types: </a:t>
            </a:r>
          </a:p>
          <a:p>
            <a:pPr>
              <a:buFontTx/>
              <a:buNone/>
              <a:defRPr/>
            </a:pPr>
            <a:endParaRPr lang="en-US" dirty="0" smtClean="0">
              <a:ea typeface="+mn-ea"/>
              <a:cs typeface="+mn-cs"/>
            </a:endParaRPr>
          </a:p>
          <a:p>
            <a:pPr marL="1722438">
              <a:defRPr/>
            </a:pPr>
            <a:r>
              <a:rPr lang="en-US" dirty="0" smtClean="0">
                <a:ea typeface="+mn-ea"/>
                <a:cs typeface="+mn-cs"/>
              </a:rPr>
              <a:t>Empirical formula</a:t>
            </a:r>
          </a:p>
          <a:p>
            <a:pPr marL="1722438">
              <a:buFontTx/>
              <a:buNone/>
              <a:defRPr/>
            </a:pPr>
            <a:endParaRPr lang="en-US" sz="1050" dirty="0" smtClean="0">
              <a:ea typeface="+mn-ea"/>
              <a:cs typeface="+mn-cs"/>
            </a:endParaRPr>
          </a:p>
          <a:p>
            <a:pPr marL="1722438">
              <a:defRPr/>
            </a:pPr>
            <a:r>
              <a:rPr lang="en-US" dirty="0" smtClean="0">
                <a:ea typeface="+mn-ea"/>
                <a:cs typeface="+mn-cs"/>
              </a:rPr>
              <a:t>Molecular formula</a:t>
            </a:r>
          </a:p>
          <a:p>
            <a:pPr marL="1722438">
              <a:buFontTx/>
              <a:buNone/>
              <a:defRPr/>
            </a:pPr>
            <a:endParaRPr lang="en-US" sz="1050" dirty="0" smtClean="0">
              <a:ea typeface="+mn-ea"/>
              <a:cs typeface="+mn-cs"/>
            </a:endParaRPr>
          </a:p>
          <a:p>
            <a:pPr marL="1722438">
              <a:defRPr/>
            </a:pPr>
            <a:r>
              <a:rPr lang="en-US" dirty="0" smtClean="0">
                <a:ea typeface="+mn-ea"/>
                <a:cs typeface="+mn-cs"/>
              </a:rPr>
              <a:t>Structural formula</a:t>
            </a:r>
            <a:endParaRPr lang="en-US" dirty="0">
              <a:ea typeface="+mn-ea"/>
              <a:cs typeface="+mn-cs"/>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Types of Chemical Formulas</a:t>
            </a:r>
          </a:p>
        </p:txBody>
      </p:sp>
      <p:sp>
        <p:nvSpPr>
          <p:cNvPr id="3" name="Content Placeholder 2"/>
          <p:cNvSpPr>
            <a:spLocks noGrp="1"/>
          </p:cNvSpPr>
          <p:nvPr>
            <p:ph idx="1"/>
          </p:nvPr>
        </p:nvSpPr>
        <p:spPr>
          <a:xfrm>
            <a:off x="508000" y="609601"/>
            <a:ext cx="11277600" cy="5953125"/>
          </a:xfrm>
        </p:spPr>
        <p:txBody>
          <a:bodyPr/>
          <a:lstStyle/>
          <a:p>
            <a:pPr>
              <a:defRPr/>
            </a:pPr>
            <a:r>
              <a:rPr lang="en-US" dirty="0" smtClean="0">
                <a:ea typeface="+mn-ea"/>
                <a:cs typeface="+mn-cs"/>
              </a:rPr>
              <a:t>An </a:t>
            </a:r>
            <a:r>
              <a:rPr lang="en-US" b="1" dirty="0" smtClean="0">
                <a:ea typeface="+mn-ea"/>
                <a:cs typeface="+mn-cs"/>
              </a:rPr>
              <a:t>empirical formula </a:t>
            </a:r>
            <a:r>
              <a:rPr lang="en-US" dirty="0" smtClean="0">
                <a:ea typeface="+mn-ea"/>
                <a:cs typeface="+mn-cs"/>
              </a:rPr>
              <a:t>gives the </a:t>
            </a:r>
            <a:r>
              <a:rPr lang="en-US" i="1" dirty="0" smtClean="0">
                <a:ea typeface="+mn-ea"/>
                <a:cs typeface="+mn-cs"/>
              </a:rPr>
              <a:t>relative</a:t>
            </a:r>
            <a:r>
              <a:rPr lang="en-US" dirty="0" smtClean="0">
                <a:ea typeface="+mn-ea"/>
                <a:cs typeface="+mn-cs"/>
              </a:rPr>
              <a:t> number of atoms of each element in a compound.</a:t>
            </a:r>
            <a:endParaRPr lang="en-US" dirty="0" smtClean="0">
              <a:solidFill>
                <a:srgbClr val="FF0000"/>
              </a:solidFill>
              <a:ea typeface="+mn-ea"/>
              <a:cs typeface="+mn-cs"/>
            </a:endParaRPr>
          </a:p>
          <a:p>
            <a:pPr>
              <a:defRPr/>
            </a:pPr>
            <a:r>
              <a:rPr lang="en-US" b="1" dirty="0" smtClean="0">
                <a:ea typeface="+mn-ea"/>
                <a:cs typeface="+mn-cs"/>
              </a:rPr>
              <a:t>A molecular formula</a:t>
            </a:r>
            <a:r>
              <a:rPr lang="en-US" dirty="0" smtClean="0">
                <a:ea typeface="+mn-ea"/>
                <a:cs typeface="+mn-cs"/>
              </a:rPr>
              <a:t> gives the </a:t>
            </a:r>
            <a:r>
              <a:rPr lang="en-US" i="1" dirty="0" smtClean="0">
                <a:ea typeface="+mn-ea"/>
                <a:cs typeface="+mn-cs"/>
              </a:rPr>
              <a:t>actual</a:t>
            </a:r>
            <a:r>
              <a:rPr lang="en-US" dirty="0" smtClean="0">
                <a:ea typeface="+mn-ea"/>
                <a:cs typeface="+mn-cs"/>
              </a:rPr>
              <a:t> number of atoms of each element in a molecule of a compound. </a:t>
            </a:r>
          </a:p>
          <a:p>
            <a:pPr lvl="2">
              <a:buFontTx/>
              <a:buNone/>
              <a:defRPr/>
            </a:pPr>
            <a:r>
              <a:rPr lang="en-US" dirty="0" smtClean="0">
                <a:ea typeface="+mn-ea"/>
                <a:cs typeface="+mn-cs"/>
              </a:rPr>
              <a:t>(a)	For C</a:t>
            </a:r>
            <a:r>
              <a:rPr lang="en-US" baseline="-25000" dirty="0" smtClean="0">
                <a:ea typeface="+mn-ea"/>
                <a:cs typeface="+mn-cs"/>
              </a:rPr>
              <a:t>4</a:t>
            </a:r>
            <a:r>
              <a:rPr lang="en-US" dirty="0" smtClean="0">
                <a:ea typeface="+mn-ea"/>
                <a:cs typeface="+mn-cs"/>
              </a:rPr>
              <a:t>H</a:t>
            </a:r>
            <a:r>
              <a:rPr lang="en-US" baseline="-25000" dirty="0" smtClean="0">
                <a:ea typeface="+mn-ea"/>
                <a:cs typeface="+mn-cs"/>
              </a:rPr>
              <a:t>8</a:t>
            </a:r>
            <a:r>
              <a:rPr lang="en-US" dirty="0" smtClean="0">
                <a:ea typeface="+mn-ea"/>
                <a:cs typeface="+mn-cs"/>
              </a:rPr>
              <a:t>, the greatest common factor is 4. 		The empirical formula is therefore CH</a:t>
            </a:r>
            <a:r>
              <a:rPr lang="en-US" baseline="-25000" dirty="0" smtClean="0">
                <a:ea typeface="+mn-ea"/>
                <a:cs typeface="+mn-cs"/>
              </a:rPr>
              <a:t>2</a:t>
            </a:r>
            <a:r>
              <a:rPr lang="en-US" dirty="0" smtClean="0">
                <a:ea typeface="+mn-ea"/>
                <a:cs typeface="+mn-cs"/>
              </a:rPr>
              <a:t>. </a:t>
            </a:r>
          </a:p>
          <a:p>
            <a:pPr lvl="2">
              <a:buFontTx/>
              <a:buNone/>
              <a:defRPr/>
            </a:pPr>
            <a:r>
              <a:rPr lang="en-US" dirty="0" smtClean="0">
                <a:ea typeface="+mn-ea"/>
                <a:cs typeface="+mn-cs"/>
              </a:rPr>
              <a:t>(b)	For B</a:t>
            </a:r>
            <a:r>
              <a:rPr lang="en-US" baseline="-25000" dirty="0" smtClean="0">
                <a:ea typeface="+mn-ea"/>
                <a:cs typeface="+mn-cs"/>
              </a:rPr>
              <a:t>2</a:t>
            </a:r>
            <a:r>
              <a:rPr lang="en-US" dirty="0" smtClean="0">
                <a:ea typeface="+mn-ea"/>
                <a:cs typeface="+mn-cs"/>
              </a:rPr>
              <a:t>H</a:t>
            </a:r>
            <a:r>
              <a:rPr lang="en-US" baseline="-25000" dirty="0" smtClean="0">
                <a:ea typeface="+mn-ea"/>
                <a:cs typeface="+mn-cs"/>
              </a:rPr>
              <a:t>6</a:t>
            </a:r>
            <a:r>
              <a:rPr lang="en-US" dirty="0" smtClean="0">
                <a:ea typeface="+mn-ea"/>
                <a:cs typeface="+mn-cs"/>
              </a:rPr>
              <a:t>, the greatest common factor is 2. 		The empirical formula is therefore BH</a:t>
            </a:r>
            <a:r>
              <a:rPr lang="en-US" baseline="-25000" dirty="0" smtClean="0">
                <a:ea typeface="+mn-ea"/>
                <a:cs typeface="+mn-cs"/>
              </a:rPr>
              <a:t>3</a:t>
            </a:r>
            <a:r>
              <a:rPr lang="en-US" dirty="0" smtClean="0">
                <a:ea typeface="+mn-ea"/>
                <a:cs typeface="+mn-cs"/>
              </a:rPr>
              <a:t>. </a:t>
            </a:r>
          </a:p>
          <a:p>
            <a:pPr lvl="2">
              <a:buFontTx/>
              <a:buNone/>
              <a:defRPr/>
            </a:pPr>
            <a:r>
              <a:rPr lang="en-US" dirty="0" smtClean="0">
                <a:ea typeface="+mn-ea"/>
                <a:cs typeface="+mn-cs"/>
              </a:rPr>
              <a:t>(c)	For CCl</a:t>
            </a:r>
            <a:r>
              <a:rPr lang="en-US" baseline="-25000" dirty="0" smtClean="0">
                <a:ea typeface="+mn-ea"/>
                <a:cs typeface="+mn-cs"/>
              </a:rPr>
              <a:t>4</a:t>
            </a:r>
            <a:r>
              <a:rPr lang="en-US" dirty="0" smtClean="0">
                <a:ea typeface="+mn-ea"/>
                <a:cs typeface="+mn-cs"/>
              </a:rPr>
              <a:t>, the only common factor is 1, so the 	empirical formula and the molecular formula 	are identical. </a:t>
            </a:r>
            <a:endParaRPr lang="en-US" dirty="0">
              <a:ea typeface="ＭＳ Ｐゴシック" charset="0"/>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Types of Chemical Formulas</a:t>
            </a:r>
          </a:p>
        </p:txBody>
      </p:sp>
      <p:sp>
        <p:nvSpPr>
          <p:cNvPr id="28675" name="Content Placeholder 2"/>
          <p:cNvSpPr>
            <a:spLocks noGrp="1"/>
          </p:cNvSpPr>
          <p:nvPr>
            <p:ph idx="1"/>
          </p:nvPr>
        </p:nvSpPr>
        <p:spPr>
          <a:xfrm>
            <a:off x="486834" y="1141414"/>
            <a:ext cx="11197167" cy="2554287"/>
          </a:xfrm>
        </p:spPr>
        <p:txBody>
          <a:bodyPr/>
          <a:lstStyle/>
          <a:p>
            <a:r>
              <a:rPr lang="en-US" b="1" smtClean="0"/>
              <a:t>A structural formula</a:t>
            </a:r>
            <a:r>
              <a:rPr lang="en-US" smtClean="0"/>
              <a:t> uses lines to represent covalent bonds and shows how atoms in a molecule are connected or bonded to each other. The structural formula for H</a:t>
            </a:r>
            <a:r>
              <a:rPr lang="en-US" baseline="-25000" smtClean="0"/>
              <a:t>2</a:t>
            </a:r>
            <a:r>
              <a:rPr lang="en-US" smtClean="0"/>
              <a:t>O</a:t>
            </a:r>
            <a:r>
              <a:rPr lang="en-US" baseline="-25000" smtClean="0"/>
              <a:t>2</a:t>
            </a:r>
            <a:r>
              <a:rPr lang="en-US" smtClean="0"/>
              <a:t> is shown below:</a:t>
            </a:r>
          </a:p>
        </p:txBody>
      </p:sp>
      <p:pic>
        <p:nvPicPr>
          <p:cNvPr id="28676" name="Picture 1"/>
          <p:cNvPicPr>
            <a:picLocks noChangeAspect="1"/>
          </p:cNvPicPr>
          <p:nvPr/>
        </p:nvPicPr>
        <p:blipFill>
          <a:blip r:embed="rId3" cstate="print"/>
          <a:srcRect b="2779"/>
          <a:stretch>
            <a:fillRect/>
          </a:stretch>
        </p:blipFill>
        <p:spPr bwMode="auto">
          <a:xfrm>
            <a:off x="4682067" y="4164014"/>
            <a:ext cx="2226733" cy="2098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Types of Chemical Formulas</a:t>
            </a:r>
          </a:p>
        </p:txBody>
      </p:sp>
      <p:sp>
        <p:nvSpPr>
          <p:cNvPr id="3" name="Content Placeholder 2"/>
          <p:cNvSpPr>
            <a:spLocks noGrp="1"/>
          </p:cNvSpPr>
          <p:nvPr>
            <p:ph idx="1"/>
          </p:nvPr>
        </p:nvSpPr>
        <p:spPr>
          <a:xfrm>
            <a:off x="486833" y="1141414"/>
            <a:ext cx="10972800" cy="4714875"/>
          </a:xfrm>
        </p:spPr>
        <p:txBody>
          <a:bodyPr/>
          <a:lstStyle/>
          <a:p>
            <a:pPr>
              <a:defRPr/>
            </a:pPr>
            <a:r>
              <a:rPr lang="en-US" dirty="0" smtClean="0">
                <a:ea typeface="+mn-ea"/>
                <a:cs typeface="+mn-cs"/>
              </a:rPr>
              <a:t>The type of formula we use depends on how much we know about the compound and how much we want to communicate. </a:t>
            </a:r>
          </a:p>
          <a:p>
            <a:pPr>
              <a:buFontTx/>
              <a:buNone/>
              <a:defRPr/>
            </a:pPr>
            <a:endParaRPr lang="en-US" sz="1050" dirty="0" smtClean="0">
              <a:ea typeface="+mn-ea"/>
              <a:cs typeface="+mn-cs"/>
            </a:endParaRPr>
          </a:p>
          <a:p>
            <a:pPr>
              <a:defRPr/>
            </a:pPr>
            <a:r>
              <a:rPr lang="en-US" dirty="0" smtClean="0">
                <a:ea typeface="+mn-ea"/>
                <a:cs typeface="+mn-cs"/>
              </a:rPr>
              <a:t>A structural formula communicates the most information, </a:t>
            </a:r>
          </a:p>
          <a:p>
            <a:pPr>
              <a:buFontTx/>
              <a:buNone/>
              <a:defRPr/>
            </a:pPr>
            <a:endParaRPr lang="en-US" sz="1050" dirty="0" smtClean="0">
              <a:ea typeface="+mn-ea"/>
              <a:cs typeface="+mn-cs"/>
            </a:endParaRPr>
          </a:p>
          <a:p>
            <a:pPr>
              <a:defRPr/>
            </a:pPr>
            <a:r>
              <a:rPr lang="en-US" dirty="0" smtClean="0">
                <a:ea typeface="+mn-ea"/>
                <a:cs typeface="+mn-cs"/>
              </a:rPr>
              <a:t>while an empirical formula communicates the least.</a:t>
            </a:r>
          </a:p>
          <a:p>
            <a:pPr>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4"/>
          <p:cNvSpPr>
            <a:spLocks noGrp="1"/>
          </p:cNvSpPr>
          <p:nvPr>
            <p:ph sz="half" idx="1"/>
          </p:nvPr>
        </p:nvSpPr>
        <p:spPr>
          <a:xfrm>
            <a:off x="203200" y="838200"/>
            <a:ext cx="7213600" cy="4960938"/>
          </a:xfrm>
        </p:spPr>
        <p:txBody>
          <a:bodyPr/>
          <a:lstStyle/>
          <a:p>
            <a:r>
              <a:rPr lang="en-US" smtClean="0"/>
              <a:t>A </a:t>
            </a:r>
            <a:r>
              <a:rPr lang="en-US" i="1" smtClean="0"/>
              <a:t>molecular model </a:t>
            </a:r>
            <a:r>
              <a:rPr lang="en-US" smtClean="0"/>
              <a:t>is a more accurate and complete way to specify a compound.  </a:t>
            </a:r>
          </a:p>
          <a:p>
            <a:endParaRPr lang="en-US" sz="1000" smtClean="0"/>
          </a:p>
          <a:p>
            <a:r>
              <a:rPr lang="en-US" smtClean="0"/>
              <a:t>A </a:t>
            </a:r>
            <a:r>
              <a:rPr lang="en-US" b="1" smtClean="0"/>
              <a:t>ball-and-stick molecular model </a:t>
            </a:r>
            <a:r>
              <a:rPr lang="en-US" smtClean="0"/>
              <a:t>represents atoms as balls and chemical bonds as sticks; how the two connect reflects a molecule’</a:t>
            </a:r>
            <a:r>
              <a:rPr lang="en-US" altLang="ja-JP" smtClean="0"/>
              <a:t>s shape.</a:t>
            </a:r>
          </a:p>
          <a:p>
            <a:pPr>
              <a:buFontTx/>
              <a:buNone/>
            </a:pPr>
            <a:endParaRPr lang="en-US" sz="1000" smtClean="0"/>
          </a:p>
          <a:p>
            <a:r>
              <a:rPr lang="en-US" smtClean="0"/>
              <a:t>The balls are typically color-coded to specific elements.</a:t>
            </a:r>
          </a:p>
        </p:txBody>
      </p:sp>
      <p:sp>
        <p:nvSpPr>
          <p:cNvPr id="30723" name="Title 1"/>
          <p:cNvSpPr>
            <a:spLocks noGrp="1"/>
          </p:cNvSpPr>
          <p:nvPr>
            <p:ph type="title"/>
          </p:nvPr>
        </p:nvSpPr>
        <p:spPr bwMode="auto">
          <a:xfrm>
            <a:off x="0" y="1"/>
            <a:ext cx="12192000" cy="677108"/>
          </a:xfr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Molecular Models</a:t>
            </a:r>
          </a:p>
        </p:txBody>
      </p:sp>
      <p:pic>
        <p:nvPicPr>
          <p:cNvPr id="30724" name="Picture 2"/>
          <p:cNvPicPr>
            <a:picLocks noChangeAspect="1"/>
          </p:cNvPicPr>
          <p:nvPr/>
        </p:nvPicPr>
        <p:blipFill>
          <a:blip r:embed="rId3" cstate="print"/>
          <a:srcRect b="2779"/>
          <a:stretch>
            <a:fillRect/>
          </a:stretch>
        </p:blipFill>
        <p:spPr bwMode="auto">
          <a:xfrm>
            <a:off x="8128000" y="838201"/>
            <a:ext cx="2829984" cy="561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Molecular Models</a:t>
            </a:r>
          </a:p>
        </p:txBody>
      </p:sp>
      <p:sp>
        <p:nvSpPr>
          <p:cNvPr id="31747" name="Content Placeholder 6"/>
          <p:cNvSpPr>
            <a:spLocks noGrp="1"/>
          </p:cNvSpPr>
          <p:nvPr>
            <p:ph idx="1"/>
          </p:nvPr>
        </p:nvSpPr>
        <p:spPr>
          <a:xfrm>
            <a:off x="508001" y="838200"/>
            <a:ext cx="11199284" cy="2528888"/>
          </a:xfrm>
        </p:spPr>
        <p:txBody>
          <a:bodyPr/>
          <a:lstStyle/>
          <a:p>
            <a:r>
              <a:rPr lang="en-US" smtClean="0"/>
              <a:t>In a </a:t>
            </a:r>
            <a:r>
              <a:rPr lang="en-US" b="1" smtClean="0"/>
              <a:t>space-filling molecular model</a:t>
            </a:r>
            <a:r>
              <a:rPr lang="en-US" smtClean="0"/>
              <a:t>, atoms fill the space between each other to more closely represent our best estimates for how a molecule might appear if scaled to visible size.</a:t>
            </a:r>
          </a:p>
        </p:txBody>
      </p:sp>
      <p:pic>
        <p:nvPicPr>
          <p:cNvPr id="31748" name="Picture 1"/>
          <p:cNvPicPr>
            <a:picLocks noChangeAspect="1"/>
          </p:cNvPicPr>
          <p:nvPr/>
        </p:nvPicPr>
        <p:blipFill>
          <a:blip r:embed="rId3" cstate="print"/>
          <a:srcRect b="8171"/>
          <a:stretch>
            <a:fillRect/>
          </a:stretch>
        </p:blipFill>
        <p:spPr bwMode="auto">
          <a:xfrm>
            <a:off x="406400" y="3579814"/>
            <a:ext cx="11379200" cy="20208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Ways of Representing a Compound</a:t>
            </a:r>
          </a:p>
        </p:txBody>
      </p:sp>
      <p:pic>
        <p:nvPicPr>
          <p:cNvPr id="32771" name="Picture 4" descr="Z:\50627 IRDVD Tro Chemistry A Molecular Approach\Working Files 50627\JPEG 50627\ch03\03_01_Table.jpg"/>
          <p:cNvPicPr>
            <a:picLocks noChangeAspect="1" noChangeArrowheads="1"/>
          </p:cNvPicPr>
          <p:nvPr/>
        </p:nvPicPr>
        <p:blipFill>
          <a:blip r:embed="rId3" cstate="print"/>
          <a:srcRect b="1920"/>
          <a:stretch>
            <a:fillRect/>
          </a:stretch>
        </p:blipFill>
        <p:spPr bwMode="auto">
          <a:xfrm>
            <a:off x="1449918" y="731839"/>
            <a:ext cx="9205383" cy="5722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0" y="1"/>
            <a:ext cx="12192000" cy="1261884"/>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An Atomic-Level View of Elements and Compounds</a:t>
            </a:r>
          </a:p>
        </p:txBody>
      </p:sp>
      <p:sp>
        <p:nvSpPr>
          <p:cNvPr id="33795" name="Content Placeholder 2"/>
          <p:cNvSpPr>
            <a:spLocks noGrp="1"/>
          </p:cNvSpPr>
          <p:nvPr>
            <p:ph idx="1"/>
          </p:nvPr>
        </p:nvSpPr>
        <p:spPr>
          <a:xfrm>
            <a:off x="203200" y="1141413"/>
            <a:ext cx="11785600" cy="1066800"/>
          </a:xfrm>
        </p:spPr>
        <p:txBody>
          <a:bodyPr/>
          <a:lstStyle/>
          <a:p>
            <a:r>
              <a:rPr lang="en-US" smtClean="0"/>
              <a:t>Elements may be either atomic or molecular. Compounds may be either molecular or ionic.</a:t>
            </a:r>
          </a:p>
        </p:txBody>
      </p:sp>
      <p:pic>
        <p:nvPicPr>
          <p:cNvPr id="33796" name="Picture 1"/>
          <p:cNvPicPr>
            <a:picLocks noChangeAspect="1"/>
          </p:cNvPicPr>
          <p:nvPr/>
        </p:nvPicPr>
        <p:blipFill>
          <a:blip r:embed="rId3" cstate="print"/>
          <a:srcRect b="4082"/>
          <a:stretch>
            <a:fillRect/>
          </a:stretch>
        </p:blipFill>
        <p:spPr bwMode="auto">
          <a:xfrm>
            <a:off x="685800" y="2403476"/>
            <a:ext cx="10820400" cy="408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View of Elements and Compounds </a:t>
            </a:r>
          </a:p>
        </p:txBody>
      </p:sp>
      <p:sp>
        <p:nvSpPr>
          <p:cNvPr id="34819" name="Content Placeholder 2"/>
          <p:cNvSpPr>
            <a:spLocks noGrp="1"/>
          </p:cNvSpPr>
          <p:nvPr>
            <p:ph idx="1"/>
          </p:nvPr>
        </p:nvSpPr>
        <p:spPr>
          <a:xfrm>
            <a:off x="406401" y="609600"/>
            <a:ext cx="11400367" cy="5829300"/>
          </a:xfrm>
        </p:spPr>
        <p:txBody>
          <a:bodyPr/>
          <a:lstStyle/>
          <a:p>
            <a:r>
              <a:rPr lang="en-US" b="1" smtClean="0"/>
              <a:t>Atomic elements</a:t>
            </a:r>
            <a:r>
              <a:rPr lang="en-US" smtClean="0"/>
              <a:t> exist in nature with single atoms as their basic units. Most elements fall into this category. </a:t>
            </a:r>
          </a:p>
          <a:p>
            <a:pPr lvl="2"/>
            <a:r>
              <a:rPr lang="en-US" smtClean="0"/>
              <a:t>Examples are Na, Ne, C, K, Mg, etc.</a:t>
            </a:r>
          </a:p>
          <a:p>
            <a:r>
              <a:rPr lang="en-US" b="1" smtClean="0"/>
              <a:t>Molecular elements</a:t>
            </a:r>
            <a:r>
              <a:rPr lang="en-US" smtClean="0"/>
              <a:t> do not normally exist in nature with single atoms as their basic units; instead, they exist as molecules—two or more atoms of the element bonded together. </a:t>
            </a:r>
          </a:p>
          <a:p>
            <a:pPr lvl="2"/>
            <a:r>
              <a:rPr lang="en-US" smtClean="0"/>
              <a:t>There only seven diatomic elements and they are </a:t>
            </a:r>
            <a:r>
              <a:rPr lang="en-US" smtClean="0">
                <a:solidFill>
                  <a:srgbClr val="333399"/>
                </a:solidFill>
              </a:rPr>
              <a:t>H</a:t>
            </a:r>
            <a:r>
              <a:rPr lang="en-US" baseline="-25000" smtClean="0">
                <a:solidFill>
                  <a:srgbClr val="333399"/>
                </a:solidFill>
              </a:rPr>
              <a:t>2</a:t>
            </a:r>
            <a:r>
              <a:rPr lang="en-US" smtClean="0">
                <a:solidFill>
                  <a:srgbClr val="333399"/>
                </a:solidFill>
              </a:rPr>
              <a:t>, N</a:t>
            </a:r>
            <a:r>
              <a:rPr lang="en-US" baseline="-25000" smtClean="0">
                <a:solidFill>
                  <a:srgbClr val="333399"/>
                </a:solidFill>
              </a:rPr>
              <a:t>2</a:t>
            </a:r>
            <a:r>
              <a:rPr lang="en-US" smtClean="0">
                <a:solidFill>
                  <a:srgbClr val="333399"/>
                </a:solidFill>
              </a:rPr>
              <a:t>, O</a:t>
            </a:r>
            <a:r>
              <a:rPr lang="en-US" baseline="-25000" smtClean="0">
                <a:solidFill>
                  <a:srgbClr val="333399"/>
                </a:solidFill>
              </a:rPr>
              <a:t>2</a:t>
            </a:r>
            <a:r>
              <a:rPr lang="en-US" smtClean="0">
                <a:solidFill>
                  <a:srgbClr val="333399"/>
                </a:solidFill>
              </a:rPr>
              <a:t>, F</a:t>
            </a:r>
            <a:r>
              <a:rPr lang="en-US" baseline="-25000" smtClean="0">
                <a:solidFill>
                  <a:srgbClr val="333399"/>
                </a:solidFill>
              </a:rPr>
              <a:t>2</a:t>
            </a:r>
            <a:r>
              <a:rPr lang="en-US" smtClean="0">
                <a:solidFill>
                  <a:srgbClr val="333399"/>
                </a:solidFill>
              </a:rPr>
              <a:t>, Cl</a:t>
            </a:r>
            <a:r>
              <a:rPr lang="en-US" baseline="-25000" smtClean="0">
                <a:solidFill>
                  <a:srgbClr val="333399"/>
                </a:solidFill>
              </a:rPr>
              <a:t>2</a:t>
            </a:r>
            <a:r>
              <a:rPr lang="en-US" smtClean="0">
                <a:solidFill>
                  <a:srgbClr val="333399"/>
                </a:solidFill>
              </a:rPr>
              <a:t>, Br</a:t>
            </a:r>
            <a:r>
              <a:rPr lang="en-US" baseline="-25000" smtClean="0">
                <a:solidFill>
                  <a:srgbClr val="333399"/>
                </a:solidFill>
              </a:rPr>
              <a:t>2</a:t>
            </a:r>
            <a:r>
              <a:rPr lang="en-US" smtClean="0">
                <a:solidFill>
                  <a:srgbClr val="333399"/>
                </a:solidFill>
              </a:rPr>
              <a:t>, and I</a:t>
            </a:r>
            <a:r>
              <a:rPr lang="en-US" baseline="-25000" smtClean="0">
                <a:solidFill>
                  <a:srgbClr val="333399"/>
                </a:solidFill>
              </a:rPr>
              <a:t>2</a:t>
            </a:r>
            <a:r>
              <a:rPr lang="en-US" smtClean="0">
                <a:solidFill>
                  <a:srgbClr val="333399"/>
                </a:solidFill>
              </a:rPr>
              <a:t>.</a:t>
            </a:r>
            <a:endParaRPr lang="en-US" smtClean="0"/>
          </a:p>
          <a:p>
            <a:pPr lvl="2"/>
            <a:r>
              <a:rPr lang="en-US" smtClean="0"/>
              <a:t>Also, </a:t>
            </a:r>
            <a:r>
              <a:rPr lang="en-US" smtClean="0">
                <a:solidFill>
                  <a:srgbClr val="333399"/>
                </a:solidFill>
              </a:rPr>
              <a:t>P</a:t>
            </a:r>
            <a:r>
              <a:rPr lang="en-US" baseline="-25000" smtClean="0">
                <a:solidFill>
                  <a:srgbClr val="333399"/>
                </a:solidFill>
              </a:rPr>
              <a:t>4</a:t>
            </a:r>
            <a:r>
              <a:rPr lang="en-US" smtClean="0"/>
              <a:t> and </a:t>
            </a:r>
            <a:r>
              <a:rPr lang="en-US" smtClean="0">
                <a:solidFill>
                  <a:srgbClr val="333399"/>
                </a:solidFill>
              </a:rPr>
              <a:t>S</a:t>
            </a:r>
            <a:r>
              <a:rPr lang="en-US" baseline="-25000" smtClean="0">
                <a:solidFill>
                  <a:srgbClr val="333399"/>
                </a:solidFill>
              </a:rPr>
              <a:t>8</a:t>
            </a:r>
            <a:r>
              <a:rPr lang="en-US" smtClean="0"/>
              <a:t> are polyatomic elements.</a:t>
            </a:r>
            <a:endParaRPr lang="en-US" baseline="-25000" smtClean="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Molecular Elements</a:t>
            </a:r>
          </a:p>
        </p:txBody>
      </p:sp>
      <p:pic>
        <p:nvPicPr>
          <p:cNvPr id="35843" name="Picture 2"/>
          <p:cNvPicPr>
            <a:picLocks noChangeAspect="1"/>
          </p:cNvPicPr>
          <p:nvPr/>
        </p:nvPicPr>
        <p:blipFill>
          <a:blip r:embed="rId3" cstate="print"/>
          <a:srcRect b="3148"/>
          <a:stretch>
            <a:fillRect/>
          </a:stretch>
        </p:blipFill>
        <p:spPr bwMode="auto">
          <a:xfrm>
            <a:off x="406400" y="849314"/>
            <a:ext cx="11379200" cy="5532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Physical Change</a:t>
            </a:r>
          </a:p>
        </p:txBody>
      </p:sp>
      <p:sp>
        <p:nvSpPr>
          <p:cNvPr id="74755" name="Content Placeholder 4"/>
          <p:cNvSpPr>
            <a:spLocks noGrp="1"/>
          </p:cNvSpPr>
          <p:nvPr>
            <p:ph sz="half" idx="1"/>
          </p:nvPr>
        </p:nvSpPr>
        <p:spPr>
          <a:xfrm>
            <a:off x="1889126" y="1141414"/>
            <a:ext cx="4302125" cy="3933825"/>
          </a:xfrm>
        </p:spPr>
        <p:txBody>
          <a:bodyPr/>
          <a:lstStyle/>
          <a:p>
            <a:pPr eaLnBrk="1" hangingPunct="1"/>
            <a:r>
              <a:rPr lang="en-US" altLang="en-US" sz="3000">
                <a:ea typeface="ヒラギノ角ゴ Pro W3" pitchFamily="127" charset="-128"/>
              </a:rPr>
              <a:t>When water boils, it changes its state from a liquid to a gas.</a:t>
            </a:r>
          </a:p>
          <a:p>
            <a:pPr eaLnBrk="1" hangingPunct="1">
              <a:buFontTx/>
              <a:buNone/>
            </a:pPr>
            <a:endParaRPr lang="en-US" altLang="en-US" smtClean="0">
              <a:ea typeface="ヒラギノ角ゴ Pro W3" pitchFamily="127" charset="-128"/>
            </a:endParaRPr>
          </a:p>
          <a:p>
            <a:pPr eaLnBrk="1" hangingPunct="1"/>
            <a:r>
              <a:rPr lang="en-US" altLang="en-US" sz="3000">
                <a:ea typeface="ヒラギノ角ゴ Pro W3" pitchFamily="127" charset="-128"/>
              </a:rPr>
              <a:t>The gas remains composed of water molecules, so this is </a:t>
            </a:r>
            <a:br>
              <a:rPr lang="en-US" altLang="en-US" sz="3000">
                <a:ea typeface="ヒラギノ角ゴ Pro W3" pitchFamily="127" charset="-128"/>
              </a:rPr>
            </a:br>
            <a:r>
              <a:rPr lang="en-US" altLang="en-US" sz="3000">
                <a:ea typeface="ヒラギノ角ゴ Pro W3" pitchFamily="127" charset="-128"/>
              </a:rPr>
              <a:t>a physical change.</a:t>
            </a:r>
          </a:p>
        </p:txBody>
      </p:sp>
      <p:pic>
        <p:nvPicPr>
          <p:cNvPr id="74756" name="Picture 6" descr="Z:\50627 IRDVD Tro Chemistry A Molecular Approach\Working Files 50627\JPEG 50627\ch01\01_07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2687"/>
          <a:stretch>
            <a:fillRect/>
          </a:stretch>
        </p:blipFill>
        <p:spPr bwMode="auto">
          <a:xfrm>
            <a:off x="5849938" y="2338388"/>
            <a:ext cx="4673600" cy="3541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9259470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Molecular Compounds</a:t>
            </a:r>
          </a:p>
        </p:txBody>
      </p:sp>
      <p:sp>
        <p:nvSpPr>
          <p:cNvPr id="3" name="Content Placeholder 2"/>
          <p:cNvSpPr>
            <a:spLocks noGrp="1"/>
          </p:cNvSpPr>
          <p:nvPr>
            <p:ph idx="1"/>
          </p:nvPr>
        </p:nvSpPr>
        <p:spPr>
          <a:xfrm>
            <a:off x="508000" y="914400"/>
            <a:ext cx="10972800" cy="5232400"/>
          </a:xfrm>
        </p:spPr>
        <p:txBody>
          <a:bodyPr/>
          <a:lstStyle/>
          <a:p>
            <a:pPr>
              <a:defRPr/>
            </a:pPr>
            <a:r>
              <a:rPr lang="en-US" b="1" dirty="0" smtClean="0">
                <a:ea typeface="+mn-ea"/>
                <a:cs typeface="+mn-cs"/>
              </a:rPr>
              <a:t>Molecular compounds</a:t>
            </a:r>
            <a:r>
              <a:rPr lang="en-US" dirty="0" smtClean="0">
                <a:ea typeface="+mn-ea"/>
                <a:cs typeface="+mn-cs"/>
              </a:rPr>
              <a:t> are usually composed of two or more covalently bonded nonmetals. </a:t>
            </a:r>
          </a:p>
          <a:p>
            <a:pPr>
              <a:buFontTx/>
              <a:buNone/>
              <a:defRPr/>
            </a:pPr>
            <a:endParaRPr lang="en-US" sz="1050" dirty="0" smtClean="0">
              <a:ea typeface="+mn-ea"/>
              <a:cs typeface="+mn-cs"/>
            </a:endParaRPr>
          </a:p>
          <a:p>
            <a:pPr>
              <a:defRPr/>
            </a:pPr>
            <a:r>
              <a:rPr lang="en-US" dirty="0" smtClean="0">
                <a:ea typeface="+mn-ea"/>
                <a:cs typeface="+mn-cs"/>
              </a:rPr>
              <a:t>The basic units of molecular compounds are molecules composed of the constituent atoms.</a:t>
            </a:r>
          </a:p>
          <a:p>
            <a:pPr>
              <a:buFontTx/>
              <a:buNone/>
              <a:defRPr/>
            </a:pPr>
            <a:endParaRPr lang="en-US" sz="1050" dirty="0" smtClean="0">
              <a:ea typeface="+mn-ea"/>
              <a:cs typeface="+mn-cs"/>
            </a:endParaRPr>
          </a:p>
          <a:p>
            <a:pPr lvl="2">
              <a:defRPr/>
            </a:pPr>
            <a:r>
              <a:rPr lang="en-US" dirty="0" smtClean="0">
                <a:ea typeface="+mn-ea"/>
                <a:cs typeface="+mn-cs"/>
              </a:rPr>
              <a:t>Water is composed of  H</a:t>
            </a:r>
            <a:r>
              <a:rPr lang="en-US" baseline="-25000" dirty="0" smtClean="0">
                <a:ea typeface="+mn-ea"/>
                <a:cs typeface="+mn-cs"/>
              </a:rPr>
              <a:t>2</a:t>
            </a:r>
            <a:r>
              <a:rPr lang="en-US" dirty="0" smtClean="0">
                <a:ea typeface="+mn-ea"/>
                <a:cs typeface="+mn-cs"/>
              </a:rPr>
              <a:t>O molecules. </a:t>
            </a:r>
          </a:p>
          <a:p>
            <a:pPr lvl="2">
              <a:defRPr/>
            </a:pPr>
            <a:r>
              <a:rPr lang="en-US" dirty="0" smtClean="0">
                <a:ea typeface="+mn-ea"/>
                <a:cs typeface="+mn-cs"/>
              </a:rPr>
              <a:t>Dry ice is composed of  CO</a:t>
            </a:r>
            <a:r>
              <a:rPr lang="en-US" baseline="-25000" dirty="0" smtClean="0">
                <a:ea typeface="+mn-ea"/>
                <a:cs typeface="+mn-cs"/>
              </a:rPr>
              <a:t>2</a:t>
            </a:r>
            <a:r>
              <a:rPr lang="en-US" dirty="0" smtClean="0">
                <a:ea typeface="+mn-ea"/>
                <a:cs typeface="+mn-cs"/>
              </a:rPr>
              <a:t> molecules. </a:t>
            </a:r>
          </a:p>
          <a:p>
            <a:pPr lvl="2">
              <a:defRPr/>
            </a:pPr>
            <a:r>
              <a:rPr lang="en-US" dirty="0" smtClean="0">
                <a:ea typeface="+mn-ea"/>
                <a:cs typeface="+mn-cs"/>
              </a:rPr>
              <a:t>Propane (often used as a fuel for grills) is composed of  C</a:t>
            </a:r>
            <a:r>
              <a:rPr lang="en-US" baseline="-25000" dirty="0" smtClean="0">
                <a:ea typeface="+mn-ea"/>
                <a:cs typeface="+mn-cs"/>
              </a:rPr>
              <a:t>3</a:t>
            </a:r>
            <a:r>
              <a:rPr lang="en-US" dirty="0" smtClean="0">
                <a:ea typeface="+mn-ea"/>
                <a:cs typeface="+mn-cs"/>
              </a:rPr>
              <a:t>H</a:t>
            </a:r>
            <a:r>
              <a:rPr lang="en-US" baseline="-25000" dirty="0" smtClean="0">
                <a:ea typeface="+mn-ea"/>
                <a:cs typeface="+mn-cs"/>
              </a:rPr>
              <a:t>8</a:t>
            </a:r>
            <a:r>
              <a:rPr lang="en-US" dirty="0" smtClean="0">
                <a:ea typeface="+mn-ea"/>
                <a:cs typeface="+mn-cs"/>
              </a:rPr>
              <a:t> molecules.</a:t>
            </a:r>
            <a:endParaRPr lang="en-US" dirty="0">
              <a:ea typeface="ＭＳ Ｐゴシック" charset="0"/>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Ionic Compounds</a:t>
            </a:r>
          </a:p>
        </p:txBody>
      </p:sp>
      <p:sp>
        <p:nvSpPr>
          <p:cNvPr id="37891" name="Content Placeholder 2"/>
          <p:cNvSpPr>
            <a:spLocks noGrp="1"/>
          </p:cNvSpPr>
          <p:nvPr>
            <p:ph idx="1"/>
          </p:nvPr>
        </p:nvSpPr>
        <p:spPr>
          <a:xfrm>
            <a:off x="203200" y="762000"/>
            <a:ext cx="11684000" cy="5213350"/>
          </a:xfrm>
        </p:spPr>
        <p:txBody>
          <a:bodyPr/>
          <a:lstStyle/>
          <a:p>
            <a:r>
              <a:rPr lang="en-US" b="1" smtClean="0">
                <a:solidFill>
                  <a:srgbClr val="333399"/>
                </a:solidFill>
              </a:rPr>
              <a:t>Ionic compounds</a:t>
            </a:r>
            <a:r>
              <a:rPr lang="en-US" smtClean="0">
                <a:solidFill>
                  <a:srgbClr val="333399"/>
                </a:solidFill>
              </a:rPr>
              <a:t> </a:t>
            </a:r>
            <a:r>
              <a:rPr lang="en-US" smtClean="0"/>
              <a:t>are composed of cations (usually a metal) and anions (usually one</a:t>
            </a:r>
            <a:br>
              <a:rPr lang="en-US" smtClean="0"/>
            </a:br>
            <a:r>
              <a:rPr lang="en-US" smtClean="0"/>
              <a:t>or more nonmetals) bound together by</a:t>
            </a:r>
            <a:br>
              <a:rPr lang="en-US" smtClean="0"/>
            </a:br>
            <a:r>
              <a:rPr lang="en-US" smtClean="0"/>
              <a:t>ionic bonds. </a:t>
            </a:r>
          </a:p>
          <a:p>
            <a:r>
              <a:rPr lang="en-US" smtClean="0"/>
              <a:t>The basic unit of an ionic compound is the </a:t>
            </a:r>
            <a:r>
              <a:rPr lang="en-US" b="1" smtClean="0">
                <a:solidFill>
                  <a:srgbClr val="333399"/>
                </a:solidFill>
              </a:rPr>
              <a:t>formula unit</a:t>
            </a:r>
            <a:r>
              <a:rPr lang="en-US" smtClean="0"/>
              <a:t>, the smallest, electrically neutral collection of ions.</a:t>
            </a:r>
          </a:p>
          <a:p>
            <a:r>
              <a:rPr lang="en-US" smtClean="0"/>
              <a:t>The ionic compound table salt, with the formula unit NaCl, is composed of Na</a:t>
            </a:r>
            <a:r>
              <a:rPr lang="en-US" baseline="30000" smtClean="0"/>
              <a:t>+</a:t>
            </a:r>
            <a:r>
              <a:rPr lang="en-US" smtClean="0"/>
              <a:t> and Cl</a:t>
            </a:r>
            <a:r>
              <a:rPr lang="en-US" baseline="30000" smtClean="0"/>
              <a:t>–</a:t>
            </a:r>
            <a:r>
              <a:rPr lang="en-US" smtClean="0"/>
              <a:t> ions in a one-to-one ratio.</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Molecular and Ionic Compounds</a:t>
            </a:r>
          </a:p>
        </p:txBody>
      </p:sp>
      <p:pic>
        <p:nvPicPr>
          <p:cNvPr id="38915" name="Picture 2"/>
          <p:cNvPicPr>
            <a:picLocks noChangeAspect="1"/>
          </p:cNvPicPr>
          <p:nvPr/>
        </p:nvPicPr>
        <p:blipFill>
          <a:blip r:embed="rId3" cstate="print"/>
          <a:srcRect b="6027"/>
          <a:stretch>
            <a:fillRect/>
          </a:stretch>
        </p:blipFill>
        <p:spPr bwMode="auto">
          <a:xfrm>
            <a:off x="406400" y="2224089"/>
            <a:ext cx="11379200" cy="2898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Polyatomic Ion</a:t>
            </a:r>
          </a:p>
        </p:txBody>
      </p:sp>
      <p:sp>
        <p:nvSpPr>
          <p:cNvPr id="39939" name="Content Placeholder 2"/>
          <p:cNvSpPr>
            <a:spLocks noGrp="1"/>
          </p:cNvSpPr>
          <p:nvPr>
            <p:ph idx="1"/>
          </p:nvPr>
        </p:nvSpPr>
        <p:spPr>
          <a:xfrm>
            <a:off x="486833" y="1141413"/>
            <a:ext cx="10972800" cy="4697412"/>
          </a:xfrm>
        </p:spPr>
        <p:txBody>
          <a:bodyPr/>
          <a:lstStyle/>
          <a:p>
            <a:r>
              <a:rPr lang="en-US" smtClean="0"/>
              <a:t>Many common ionic compounds contain ions that are themselves composed of a group of covalently bonded atoms with an overall charge.</a:t>
            </a:r>
          </a:p>
          <a:p>
            <a:r>
              <a:rPr lang="en-US" smtClean="0"/>
              <a:t>This group of charged species is called polyatomic ions.</a:t>
            </a:r>
          </a:p>
          <a:p>
            <a:pPr lvl="1"/>
            <a:r>
              <a:rPr lang="en-US" smtClean="0"/>
              <a:t>NaNO</a:t>
            </a:r>
            <a:r>
              <a:rPr lang="en-US" baseline="-25000" smtClean="0"/>
              <a:t>3</a:t>
            </a:r>
            <a:r>
              <a:rPr lang="en-US" smtClean="0"/>
              <a:t> contains Na</a:t>
            </a:r>
            <a:r>
              <a:rPr lang="en-US" baseline="30000" smtClean="0"/>
              <a:t>+</a:t>
            </a:r>
            <a:r>
              <a:rPr lang="en-US" smtClean="0"/>
              <a:t> and NO</a:t>
            </a:r>
            <a:r>
              <a:rPr lang="en-US" baseline="-25000" smtClean="0"/>
              <a:t>3</a:t>
            </a:r>
            <a:r>
              <a:rPr lang="en-US" baseline="30000" smtClean="0"/>
              <a:t>–</a:t>
            </a:r>
            <a:r>
              <a:rPr lang="en-US" smtClean="0"/>
              <a:t>.</a:t>
            </a:r>
            <a:endParaRPr lang="en-US" baseline="30000" smtClean="0"/>
          </a:p>
          <a:p>
            <a:pPr lvl="1"/>
            <a:r>
              <a:rPr lang="en-US" smtClean="0"/>
              <a:t>CaCO</a:t>
            </a:r>
            <a:r>
              <a:rPr lang="en-US" baseline="-25000" smtClean="0"/>
              <a:t>3</a:t>
            </a:r>
            <a:r>
              <a:rPr lang="en-US" smtClean="0"/>
              <a:t> contains Ca</a:t>
            </a:r>
            <a:r>
              <a:rPr lang="en-US" baseline="30000" smtClean="0"/>
              <a:t>2+</a:t>
            </a:r>
            <a:r>
              <a:rPr lang="en-US" smtClean="0"/>
              <a:t> and CO</a:t>
            </a:r>
            <a:r>
              <a:rPr lang="en-US" baseline="-25000" smtClean="0"/>
              <a:t>3</a:t>
            </a:r>
            <a:r>
              <a:rPr lang="en-US" baseline="30000" smtClean="0"/>
              <a:t>2–</a:t>
            </a:r>
            <a:r>
              <a:rPr lang="en-US" smtClean="0"/>
              <a:t>.</a:t>
            </a:r>
            <a:endParaRPr lang="en-US" baseline="30000" smtClean="0"/>
          </a:p>
          <a:p>
            <a:pPr lvl="1"/>
            <a:r>
              <a:rPr lang="en-US" smtClean="0"/>
              <a:t>KClO Contains K</a:t>
            </a:r>
            <a:r>
              <a:rPr lang="en-US" baseline="30000" smtClean="0"/>
              <a:t>+</a:t>
            </a:r>
            <a:r>
              <a:rPr lang="en-US" smtClean="0"/>
              <a:t> and ClO</a:t>
            </a:r>
            <a:r>
              <a:rPr lang="en-US" baseline="30000" smtClean="0"/>
              <a:t>–</a:t>
            </a:r>
            <a:r>
              <a:rPr lang="en-US" smtClean="0"/>
              <a:t>.</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Ionic Compounds: Formulas and Names</a:t>
            </a:r>
          </a:p>
        </p:txBody>
      </p:sp>
      <p:sp>
        <p:nvSpPr>
          <p:cNvPr id="37891" name="Content Placeholder 2"/>
          <p:cNvSpPr>
            <a:spLocks noGrp="1"/>
          </p:cNvSpPr>
          <p:nvPr>
            <p:ph idx="1"/>
          </p:nvPr>
        </p:nvSpPr>
        <p:spPr>
          <a:xfrm>
            <a:off x="508001" y="990601"/>
            <a:ext cx="11298767" cy="5268913"/>
          </a:xfrm>
        </p:spPr>
        <p:txBody>
          <a:bodyPr/>
          <a:lstStyle/>
          <a:p>
            <a:pPr>
              <a:defRPr/>
            </a:pPr>
            <a:r>
              <a:rPr lang="en-US" b="1" i="1" dirty="0" smtClean="0">
                <a:solidFill>
                  <a:srgbClr val="333399"/>
                </a:solidFill>
                <a:ea typeface="+mn-ea"/>
                <a:cs typeface="+mn-cs"/>
              </a:rPr>
              <a:t>Summarizing Ionic Compound Formulas</a:t>
            </a:r>
            <a:r>
              <a:rPr lang="en-US" i="1" dirty="0" smtClean="0">
                <a:solidFill>
                  <a:srgbClr val="333399"/>
                </a:solidFill>
                <a:ea typeface="+mn-ea"/>
                <a:cs typeface="+mn-cs"/>
              </a:rPr>
              <a:t>:</a:t>
            </a:r>
            <a:endParaRPr lang="en-US" dirty="0" smtClean="0">
              <a:solidFill>
                <a:srgbClr val="333399"/>
              </a:solidFill>
              <a:ea typeface="+mn-ea"/>
              <a:cs typeface="+mn-cs"/>
            </a:endParaRPr>
          </a:p>
          <a:p>
            <a:pPr lvl="1">
              <a:defRPr/>
            </a:pPr>
            <a:r>
              <a:rPr lang="en-US" dirty="0" smtClean="0">
                <a:ea typeface="+mn-ea"/>
                <a:cs typeface="+mn-cs"/>
              </a:rPr>
              <a:t>Ionic compounds always contain positive and negative ions.</a:t>
            </a:r>
          </a:p>
          <a:p>
            <a:pPr lvl="1">
              <a:buFontTx/>
              <a:buNone/>
              <a:defRPr/>
            </a:pPr>
            <a:endParaRPr lang="en-US" sz="1050" dirty="0" smtClean="0">
              <a:ea typeface="+mn-ea"/>
              <a:cs typeface="+mn-cs"/>
            </a:endParaRPr>
          </a:p>
          <a:p>
            <a:pPr lvl="1">
              <a:defRPr/>
            </a:pPr>
            <a:r>
              <a:rPr lang="en-US" dirty="0" smtClean="0">
                <a:ea typeface="+mn-ea"/>
                <a:cs typeface="+mn-cs"/>
              </a:rPr>
              <a:t>In a chemical formula, the sum of the charges of the positive ions (cations) must equal the sum of the charges of the negative ions (anions).</a:t>
            </a:r>
          </a:p>
          <a:p>
            <a:pPr lvl="1">
              <a:buFontTx/>
              <a:buNone/>
              <a:defRPr/>
            </a:pPr>
            <a:endParaRPr lang="en-US" sz="1050" dirty="0" smtClean="0">
              <a:ea typeface="+mn-ea"/>
              <a:cs typeface="+mn-cs"/>
            </a:endParaRPr>
          </a:p>
          <a:p>
            <a:pPr lvl="1">
              <a:defRPr/>
            </a:pPr>
            <a:r>
              <a:rPr lang="en-US" dirty="0" smtClean="0">
                <a:ea typeface="+mn-ea"/>
                <a:cs typeface="+mn-cs"/>
              </a:rPr>
              <a:t>The formula of an ionic compound reflects the smallest whole-number ratio of ions.</a:t>
            </a:r>
          </a:p>
          <a:p>
            <a:pPr>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Ionic Compounds: Formulas and Names</a:t>
            </a:r>
          </a:p>
        </p:txBody>
      </p:sp>
      <p:sp>
        <p:nvSpPr>
          <p:cNvPr id="3" name="Content Placeholder 2"/>
          <p:cNvSpPr>
            <a:spLocks noGrp="1"/>
          </p:cNvSpPr>
          <p:nvPr>
            <p:ph idx="1"/>
          </p:nvPr>
        </p:nvSpPr>
        <p:spPr>
          <a:xfrm>
            <a:off x="508001" y="1066801"/>
            <a:ext cx="11298767" cy="5013325"/>
          </a:xfrm>
        </p:spPr>
        <p:txBody>
          <a:bodyPr/>
          <a:lstStyle/>
          <a:p>
            <a:pPr>
              <a:defRPr/>
            </a:pPr>
            <a:r>
              <a:rPr lang="en-US" dirty="0" smtClean="0">
                <a:ea typeface="+mn-ea"/>
                <a:cs typeface="+mn-cs"/>
              </a:rPr>
              <a:t>The charges of the representative elements can be predicted from their group numbers.</a:t>
            </a:r>
          </a:p>
          <a:p>
            <a:pPr>
              <a:defRPr/>
            </a:pPr>
            <a:r>
              <a:rPr lang="en-US" dirty="0" smtClean="0">
                <a:ea typeface="+mn-ea"/>
                <a:cs typeface="+mn-cs"/>
              </a:rPr>
              <a:t>The representative elements forms only one type of charge.</a:t>
            </a:r>
          </a:p>
          <a:p>
            <a:pPr>
              <a:buFontTx/>
              <a:buNone/>
              <a:defRPr/>
            </a:pPr>
            <a:endParaRPr lang="en-US" sz="1050" dirty="0" smtClean="0">
              <a:ea typeface="+mn-ea"/>
              <a:cs typeface="+mn-cs"/>
            </a:endParaRPr>
          </a:p>
          <a:p>
            <a:pPr>
              <a:defRPr/>
            </a:pPr>
            <a:r>
              <a:rPr lang="en-US" dirty="0" smtClean="0">
                <a:ea typeface="+mn-ea"/>
                <a:cs typeface="+mn-cs"/>
              </a:rPr>
              <a:t>Transition metals tend to form multiple types of charges.</a:t>
            </a:r>
          </a:p>
          <a:p>
            <a:pPr>
              <a:defRPr/>
            </a:pPr>
            <a:r>
              <a:rPr lang="en-US" dirty="0" smtClean="0">
                <a:ea typeface="+mn-ea"/>
                <a:cs typeface="+mn-cs"/>
              </a:rPr>
              <a:t>Hence, their charge cannot be predicted as in the case of most representative elements.</a:t>
            </a:r>
            <a:endParaRPr lang="en-US" dirty="0">
              <a:ea typeface="+mn-ea"/>
              <a:cs typeface="+mn-cs"/>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Ionic Compounds</a:t>
            </a:r>
          </a:p>
        </p:txBody>
      </p:sp>
      <p:sp>
        <p:nvSpPr>
          <p:cNvPr id="43011" name="Content Placeholder 2"/>
          <p:cNvSpPr>
            <a:spLocks noGrp="1"/>
          </p:cNvSpPr>
          <p:nvPr>
            <p:ph idx="1"/>
          </p:nvPr>
        </p:nvSpPr>
        <p:spPr>
          <a:xfrm>
            <a:off x="486833" y="1141414"/>
            <a:ext cx="10972800" cy="4124325"/>
          </a:xfrm>
        </p:spPr>
        <p:txBody>
          <a:bodyPr/>
          <a:lstStyle/>
          <a:p>
            <a:r>
              <a:rPr lang="en-US" i="1" smtClean="0"/>
              <a:t>Ionic compounds are usually composed of metals and nonmetals</a:t>
            </a:r>
            <a:r>
              <a:rPr lang="en-US" smtClean="0"/>
              <a:t>. </a:t>
            </a:r>
          </a:p>
          <a:p>
            <a:pPr>
              <a:buFontTx/>
              <a:buNone/>
            </a:pPr>
            <a:endParaRPr lang="en-US" sz="1000" smtClean="0"/>
          </a:p>
          <a:p>
            <a:r>
              <a:rPr lang="en-US" smtClean="0"/>
              <a:t>Anytime you see a metal and one or more nonmetals together in a chemical formula, assume that you have an ionic compound.</a:t>
            </a:r>
          </a:p>
          <a:p>
            <a:pPr>
              <a:buFontTx/>
              <a:buNone/>
            </a:pPr>
            <a:endParaRPr lang="en-US" sz="1000" smtClean="0"/>
          </a:p>
          <a:p>
            <a:r>
              <a:rPr lang="en-US" smtClean="0"/>
              <a:t>NaBr, Al</a:t>
            </a:r>
            <a:r>
              <a:rPr lang="en-US" baseline="-25000" smtClean="0"/>
              <a:t>2</a:t>
            </a:r>
            <a:r>
              <a:rPr lang="en-US" smtClean="0"/>
              <a:t>(CO</a:t>
            </a:r>
            <a:r>
              <a:rPr lang="en-US" baseline="-25000" smtClean="0"/>
              <a:t>3</a:t>
            </a:r>
            <a:r>
              <a:rPr lang="en-US" smtClean="0"/>
              <a:t>)</a:t>
            </a:r>
            <a:r>
              <a:rPr lang="en-US" baseline="-25000" smtClean="0"/>
              <a:t>3</a:t>
            </a:r>
            <a:r>
              <a:rPr lang="en-US" smtClean="0"/>
              <a:t>, CaHPO</a:t>
            </a:r>
            <a:r>
              <a:rPr lang="en-US" baseline="-25000" smtClean="0"/>
              <a:t>4</a:t>
            </a:r>
            <a:r>
              <a:rPr lang="en-US" smtClean="0"/>
              <a:t>, and MgSO</a:t>
            </a:r>
            <a:r>
              <a:rPr lang="en-US" baseline="-25000" smtClean="0"/>
              <a:t>4</a:t>
            </a:r>
            <a:r>
              <a:rPr lang="en-US" smtClean="0"/>
              <a:t> are some examples of ionic compounds.</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sz="half" idx="1"/>
          </p:nvPr>
        </p:nvSpPr>
        <p:spPr>
          <a:xfrm>
            <a:off x="486833" y="1141414"/>
            <a:ext cx="5384800" cy="4573587"/>
          </a:xfrm>
        </p:spPr>
        <p:txBody>
          <a:bodyPr/>
          <a:lstStyle/>
          <a:p>
            <a:r>
              <a:rPr lang="en-US" smtClean="0"/>
              <a:t>Ionic compounds can be categorized into two types, depending on the metal in the compound. </a:t>
            </a:r>
          </a:p>
          <a:p>
            <a:endParaRPr lang="en-US" smtClean="0"/>
          </a:p>
          <a:p>
            <a:r>
              <a:rPr lang="en-US" smtClean="0"/>
              <a:t>The first type contains a metal whose charge is invariant from one compound to another.</a:t>
            </a:r>
          </a:p>
        </p:txBody>
      </p:sp>
      <p:sp>
        <p:nvSpPr>
          <p:cNvPr id="44035" name="Content Placeholder 5"/>
          <p:cNvSpPr>
            <a:spLocks noGrp="1"/>
          </p:cNvSpPr>
          <p:nvPr>
            <p:ph sz="half" idx="2"/>
          </p:nvPr>
        </p:nvSpPr>
        <p:spPr>
          <a:xfrm>
            <a:off x="5994400" y="3352801"/>
            <a:ext cx="5384800" cy="2740025"/>
          </a:xfrm>
        </p:spPr>
        <p:txBody>
          <a:bodyPr/>
          <a:lstStyle/>
          <a:p>
            <a:endParaRPr lang="en-US" smtClean="0"/>
          </a:p>
          <a:p>
            <a:r>
              <a:rPr lang="en-US" smtClean="0"/>
              <a:t>Whenever the metal in this first type of compound forms an ion, the ion always has the same charge.</a:t>
            </a:r>
          </a:p>
        </p:txBody>
      </p:sp>
      <p:sp>
        <p:nvSpPr>
          <p:cNvPr id="44036" name="Title 4"/>
          <p:cNvSpPr>
            <a:spLocks noGrp="1"/>
          </p:cNvSpPr>
          <p:nvPr>
            <p:ph type="title"/>
          </p:nvPr>
        </p:nvSpPr>
        <p:spPr bwMode="auto">
          <a:xfrm>
            <a:off x="0" y="1"/>
            <a:ext cx="12192000" cy="677108"/>
          </a:xfr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Ionic Compounds</a:t>
            </a:r>
          </a:p>
        </p:txBody>
      </p:sp>
      <p:pic>
        <p:nvPicPr>
          <p:cNvPr id="44037" name="Picture 1"/>
          <p:cNvPicPr>
            <a:picLocks noChangeAspect="1"/>
          </p:cNvPicPr>
          <p:nvPr/>
        </p:nvPicPr>
        <p:blipFill>
          <a:blip r:embed="rId3" cstate="print"/>
          <a:srcRect b="4611"/>
          <a:stretch>
            <a:fillRect/>
          </a:stretch>
        </p:blipFill>
        <p:spPr bwMode="auto">
          <a:xfrm>
            <a:off x="6049434" y="1416051"/>
            <a:ext cx="5463117" cy="175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5"/>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Type I Ionic Compounds</a:t>
            </a:r>
          </a:p>
        </p:txBody>
      </p:sp>
      <p:sp>
        <p:nvSpPr>
          <p:cNvPr id="45059" name="Rectangle 15"/>
          <p:cNvSpPr>
            <a:spLocks noChangeArrowheads="1"/>
          </p:cNvSpPr>
          <p:nvPr/>
        </p:nvSpPr>
        <p:spPr bwMode="auto">
          <a:xfrm>
            <a:off x="0" y="43934"/>
            <a:ext cx="184731" cy="369332"/>
          </a:xfrm>
          <a:prstGeom prst="rect">
            <a:avLst/>
          </a:prstGeom>
          <a:noFill/>
          <a:ln w="9525">
            <a:noFill/>
            <a:miter lim="800000"/>
            <a:headEnd/>
            <a:tailEnd/>
          </a:ln>
        </p:spPr>
        <p:txBody>
          <a:bodyPr wrap="none" anchor="ctr">
            <a:spAutoFit/>
          </a:bodyPr>
          <a:lstStyle/>
          <a:p>
            <a:pPr>
              <a:tabLst>
                <a:tab pos="457200" algn="l"/>
              </a:tabLst>
            </a:pPr>
            <a:endParaRPr lang="en-US"/>
          </a:p>
        </p:txBody>
      </p:sp>
      <p:pic>
        <p:nvPicPr>
          <p:cNvPr id="45060" name="Picture 2"/>
          <p:cNvPicPr>
            <a:picLocks noChangeAspect="1"/>
          </p:cNvPicPr>
          <p:nvPr/>
        </p:nvPicPr>
        <p:blipFill>
          <a:blip r:embed="rId3" cstate="print"/>
          <a:srcRect b="2779"/>
          <a:stretch>
            <a:fillRect/>
          </a:stretch>
        </p:blipFill>
        <p:spPr bwMode="auto">
          <a:xfrm>
            <a:off x="3801534" y="766763"/>
            <a:ext cx="4375151" cy="5770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Type II Ionic Compounds</a:t>
            </a:r>
          </a:p>
        </p:txBody>
      </p:sp>
      <p:sp>
        <p:nvSpPr>
          <p:cNvPr id="3" name="Content Placeholder 2"/>
          <p:cNvSpPr>
            <a:spLocks noGrp="1"/>
          </p:cNvSpPr>
          <p:nvPr>
            <p:ph idx="1"/>
          </p:nvPr>
        </p:nvSpPr>
        <p:spPr>
          <a:xfrm>
            <a:off x="508000" y="1143000"/>
            <a:ext cx="10972800" cy="4616450"/>
          </a:xfrm>
        </p:spPr>
        <p:txBody>
          <a:bodyPr/>
          <a:lstStyle/>
          <a:p>
            <a:pPr>
              <a:defRPr/>
            </a:pPr>
            <a:r>
              <a:rPr lang="en-US" dirty="0" smtClean="0">
                <a:ea typeface="+mn-ea"/>
                <a:cs typeface="+mn-cs"/>
              </a:rPr>
              <a:t>The second type of ionic compound contains a metal with a charge that can differ in different compounds. </a:t>
            </a:r>
          </a:p>
          <a:p>
            <a:pPr>
              <a:buFontTx/>
              <a:buNone/>
              <a:defRPr/>
            </a:pPr>
            <a:endParaRPr lang="en-US" sz="1050" dirty="0" smtClean="0">
              <a:ea typeface="+mn-ea"/>
              <a:cs typeface="+mn-cs"/>
            </a:endParaRPr>
          </a:p>
          <a:p>
            <a:pPr>
              <a:defRPr/>
            </a:pPr>
            <a:r>
              <a:rPr lang="en-US" dirty="0" smtClean="0">
                <a:ea typeface="+mn-ea"/>
                <a:cs typeface="+mn-cs"/>
              </a:rPr>
              <a:t>The metals in this second type of ionic compound can form more than one kind of cation (depending on the compound). </a:t>
            </a:r>
          </a:p>
          <a:p>
            <a:pPr>
              <a:buFontTx/>
              <a:buNone/>
              <a:defRPr/>
            </a:pPr>
            <a:endParaRPr lang="en-US" sz="1050" dirty="0" smtClean="0">
              <a:ea typeface="+mn-ea"/>
              <a:cs typeface="+mn-cs"/>
            </a:endParaRPr>
          </a:p>
          <a:p>
            <a:pPr>
              <a:defRPr/>
            </a:pPr>
            <a:r>
              <a:rPr lang="en-US" dirty="0" smtClean="0">
                <a:ea typeface="+mn-ea"/>
                <a:cs typeface="+mn-cs"/>
              </a:rPr>
              <a:t>Its charge must therefore be specified for a given compound. </a:t>
            </a:r>
            <a:endParaRPr lang="en-US" dirty="0">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Chemical Change</a:t>
            </a:r>
          </a:p>
        </p:txBody>
      </p:sp>
      <p:sp>
        <p:nvSpPr>
          <p:cNvPr id="76803" name="Content Placeholder 4"/>
          <p:cNvSpPr>
            <a:spLocks noGrp="1"/>
          </p:cNvSpPr>
          <p:nvPr>
            <p:ph sz="half" idx="1"/>
          </p:nvPr>
        </p:nvSpPr>
        <p:spPr>
          <a:xfrm>
            <a:off x="1828800" y="838200"/>
            <a:ext cx="4629150" cy="5422900"/>
          </a:xfrm>
        </p:spPr>
        <p:txBody>
          <a:bodyPr/>
          <a:lstStyle/>
          <a:p>
            <a:pPr eaLnBrk="1" hangingPunct="1"/>
            <a:r>
              <a:rPr lang="en-US" altLang="en-US" smtClean="0">
                <a:ea typeface="ヒラギノ角ゴ Pro W3" pitchFamily="127" charset="-128"/>
              </a:rPr>
              <a:t>Changes that alter the composition of matter are </a:t>
            </a:r>
            <a:r>
              <a:rPr lang="en-US" altLang="en-US" b="1" smtClean="0">
                <a:ea typeface="ヒラギノ角ゴ Pro W3" pitchFamily="127" charset="-128"/>
              </a:rPr>
              <a:t>chemical changes</a:t>
            </a:r>
            <a:r>
              <a:rPr lang="en-US" altLang="en-US" smtClean="0">
                <a:ea typeface="ヒラギノ角ゴ Pro W3" pitchFamily="127" charset="-128"/>
              </a:rPr>
              <a:t>.</a:t>
            </a:r>
          </a:p>
          <a:p>
            <a:pPr eaLnBrk="1" hangingPunct="1">
              <a:buFontTx/>
              <a:buNone/>
            </a:pPr>
            <a:endParaRPr lang="en-US" altLang="en-US" sz="1800">
              <a:ea typeface="ヒラギノ角ゴ Pro W3" pitchFamily="127" charset="-128"/>
            </a:endParaRPr>
          </a:p>
          <a:p>
            <a:pPr eaLnBrk="1" hangingPunct="1"/>
            <a:r>
              <a:rPr lang="en-US" altLang="en-US" smtClean="0">
                <a:ea typeface="ヒラギノ角ゴ Pro W3" pitchFamily="127" charset="-128"/>
              </a:rPr>
              <a:t>During a chemical change, atoms rearrange, transforming the original substances into different substances.</a:t>
            </a:r>
          </a:p>
          <a:p>
            <a:pPr eaLnBrk="1" hangingPunct="1"/>
            <a:endParaRPr lang="en-US" altLang="en-US" sz="1800">
              <a:ea typeface="ヒラギノ角ゴ Pro W3" pitchFamily="127" charset="-128"/>
            </a:endParaRPr>
          </a:p>
          <a:p>
            <a:pPr eaLnBrk="1" hangingPunct="1"/>
            <a:r>
              <a:rPr lang="en-US" altLang="en-US" smtClean="0">
                <a:ea typeface="ヒラギノ角ゴ Pro W3" pitchFamily="127" charset="-128"/>
              </a:rPr>
              <a:t>Rusting of iron is a chemical change.</a:t>
            </a:r>
          </a:p>
        </p:txBody>
      </p:sp>
      <p:pic>
        <p:nvPicPr>
          <p:cNvPr id="76804" name="Picture 8" descr="Z:\50627 IRDVD Tro Chemistry A Molecular Approach\Working Files 50627\JPEG 50627\ch01\01_08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3175"/>
          <a:stretch>
            <a:fillRect/>
          </a:stretch>
        </p:blipFill>
        <p:spPr bwMode="auto">
          <a:xfrm>
            <a:off x="6329363" y="334963"/>
            <a:ext cx="3816350" cy="6373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50927141"/>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Type II Ionic Compounds</a:t>
            </a:r>
          </a:p>
        </p:txBody>
      </p:sp>
      <p:sp>
        <p:nvSpPr>
          <p:cNvPr id="47107" name="Content Placeholder 2"/>
          <p:cNvSpPr>
            <a:spLocks noGrp="1"/>
          </p:cNvSpPr>
          <p:nvPr>
            <p:ph idx="1"/>
          </p:nvPr>
        </p:nvSpPr>
        <p:spPr>
          <a:xfrm>
            <a:off x="508000" y="762000"/>
            <a:ext cx="10972800" cy="6186488"/>
          </a:xfrm>
        </p:spPr>
        <p:txBody>
          <a:bodyPr/>
          <a:lstStyle/>
          <a:p>
            <a:r>
              <a:rPr lang="en-US" smtClean="0"/>
              <a:t>Iron, for instance, forms a 2+ cation in some of its compounds and a 3+ cation in others. </a:t>
            </a:r>
          </a:p>
          <a:p>
            <a:r>
              <a:rPr lang="en-US" smtClean="0"/>
              <a:t>Metals of this type are often </a:t>
            </a:r>
            <a:r>
              <a:rPr lang="en-US" i="1" smtClean="0"/>
              <a:t>transition metals</a:t>
            </a:r>
            <a:r>
              <a:rPr lang="en-US" smtClean="0"/>
              <a:t>.</a:t>
            </a:r>
          </a:p>
          <a:p>
            <a:pPr lvl="1"/>
            <a:r>
              <a:rPr lang="en-US" smtClean="0"/>
              <a:t>FeSO</a:t>
            </a:r>
            <a:r>
              <a:rPr lang="en-US" baseline="-25000" smtClean="0"/>
              <a:t>4</a:t>
            </a:r>
            <a:r>
              <a:rPr lang="en-US" smtClean="0"/>
              <a:t>	 Here iron is +2 cation (Fe</a:t>
            </a:r>
            <a:r>
              <a:rPr lang="en-US" baseline="30000" smtClean="0"/>
              <a:t>2+</a:t>
            </a:r>
            <a:r>
              <a:rPr lang="en-US" smtClean="0"/>
              <a:t>).</a:t>
            </a:r>
          </a:p>
          <a:p>
            <a:pPr lvl="1"/>
            <a:r>
              <a:rPr lang="en-US" smtClean="0"/>
              <a:t>Fe</a:t>
            </a:r>
            <a:r>
              <a:rPr lang="en-US" baseline="-25000" smtClean="0"/>
              <a:t>2</a:t>
            </a:r>
            <a:r>
              <a:rPr lang="en-US" smtClean="0"/>
              <a:t>(SO</a:t>
            </a:r>
            <a:r>
              <a:rPr lang="en-US" baseline="-25000" smtClean="0"/>
              <a:t>4</a:t>
            </a:r>
            <a:r>
              <a:rPr lang="en-US" smtClean="0"/>
              <a:t>)</a:t>
            </a:r>
            <a:r>
              <a:rPr lang="en-US" baseline="-25000" smtClean="0"/>
              <a:t>3</a:t>
            </a:r>
            <a:r>
              <a:rPr lang="en-US" smtClean="0"/>
              <a:t> Here iron is +3 cation (Fe</a:t>
            </a:r>
            <a:r>
              <a:rPr lang="en-US" baseline="30000" smtClean="0"/>
              <a:t>3+</a:t>
            </a:r>
            <a:r>
              <a:rPr lang="en-US" smtClean="0"/>
              <a:t>).</a:t>
            </a:r>
          </a:p>
          <a:p>
            <a:pPr lvl="1"/>
            <a:r>
              <a:rPr lang="en-US" smtClean="0"/>
              <a:t>Cu</a:t>
            </a:r>
            <a:r>
              <a:rPr lang="en-US" baseline="-25000" smtClean="0"/>
              <a:t>2</a:t>
            </a:r>
            <a:r>
              <a:rPr lang="en-US" smtClean="0"/>
              <a:t>O Here copper is +1 cation (Cu</a:t>
            </a:r>
            <a:r>
              <a:rPr lang="en-US" baseline="30000" smtClean="0"/>
              <a:t>+</a:t>
            </a:r>
            <a:r>
              <a:rPr lang="en-US" smtClean="0"/>
              <a:t>).</a:t>
            </a:r>
          </a:p>
          <a:p>
            <a:pPr lvl="1"/>
            <a:r>
              <a:rPr lang="en-US" smtClean="0"/>
              <a:t>CuO Here copper is +2 cation (Cu</a:t>
            </a:r>
            <a:r>
              <a:rPr lang="en-US" baseline="30000" smtClean="0"/>
              <a:t>2+</a:t>
            </a:r>
            <a:r>
              <a:rPr lang="en-US" smtClean="0"/>
              <a:t>).</a:t>
            </a:r>
          </a:p>
          <a:p>
            <a:pPr lvl="1">
              <a:buFontTx/>
              <a:buNone/>
            </a:pPr>
            <a:r>
              <a:rPr lang="en-US" smtClean="0">
                <a:solidFill>
                  <a:srgbClr val="333399"/>
                </a:solidFill>
              </a:rPr>
              <a:t>Some main group metals, such as Pb, Tl, and Sn, form more than one type of cation.</a:t>
            </a:r>
          </a:p>
          <a:p>
            <a:pPr lvl="1">
              <a:buFontTx/>
              <a:buNone/>
            </a:pPr>
            <a:endParaRPr lang="en-US" smtClean="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Type II Ionic Compounds</a:t>
            </a:r>
          </a:p>
        </p:txBody>
      </p:sp>
      <p:pic>
        <p:nvPicPr>
          <p:cNvPr id="48131" name="Picture 2"/>
          <p:cNvPicPr>
            <a:picLocks noChangeAspect="1"/>
          </p:cNvPicPr>
          <p:nvPr/>
        </p:nvPicPr>
        <p:blipFill>
          <a:blip r:embed="rId3" cstate="print"/>
          <a:srcRect b="5141"/>
          <a:stretch>
            <a:fillRect/>
          </a:stretch>
        </p:blipFill>
        <p:spPr bwMode="auto">
          <a:xfrm>
            <a:off x="406400" y="2073276"/>
            <a:ext cx="11379200" cy="3319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bwMode="auto">
          <a:xfrm>
            <a:off x="0" y="1"/>
            <a:ext cx="12192000" cy="1261884"/>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Binary Ionic Compounds of Type I Cations</a:t>
            </a:r>
          </a:p>
        </p:txBody>
      </p:sp>
      <p:sp>
        <p:nvSpPr>
          <p:cNvPr id="49155" name="Content Placeholder 2"/>
          <p:cNvSpPr>
            <a:spLocks noGrp="1"/>
          </p:cNvSpPr>
          <p:nvPr>
            <p:ph idx="1"/>
          </p:nvPr>
        </p:nvSpPr>
        <p:spPr>
          <a:xfrm>
            <a:off x="486833" y="1141414"/>
            <a:ext cx="10972800" cy="1570037"/>
          </a:xfrm>
        </p:spPr>
        <p:txBody>
          <a:bodyPr/>
          <a:lstStyle/>
          <a:p>
            <a:r>
              <a:rPr lang="en-US" b="1" smtClean="0"/>
              <a:t>Binary compounds</a:t>
            </a:r>
            <a:r>
              <a:rPr lang="en-US" smtClean="0"/>
              <a:t> contain only two different elements. The names of binary ionic compounds take the following form:</a:t>
            </a:r>
          </a:p>
        </p:txBody>
      </p:sp>
      <p:pic>
        <p:nvPicPr>
          <p:cNvPr id="49156" name="Picture 1"/>
          <p:cNvPicPr>
            <a:picLocks noChangeAspect="1"/>
          </p:cNvPicPr>
          <p:nvPr/>
        </p:nvPicPr>
        <p:blipFill>
          <a:blip r:embed="rId3" cstate="print"/>
          <a:srcRect b="4315"/>
          <a:stretch>
            <a:fillRect/>
          </a:stretch>
        </p:blipFill>
        <p:spPr bwMode="auto">
          <a:xfrm>
            <a:off x="1460501" y="3155951"/>
            <a:ext cx="9192684" cy="2511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Type I Binary Ionic Compounds</a:t>
            </a:r>
          </a:p>
        </p:txBody>
      </p:sp>
      <p:sp>
        <p:nvSpPr>
          <p:cNvPr id="3" name="Content Placeholder 2"/>
          <p:cNvSpPr>
            <a:spLocks noGrp="1"/>
          </p:cNvSpPr>
          <p:nvPr>
            <p:ph idx="1"/>
          </p:nvPr>
        </p:nvSpPr>
        <p:spPr>
          <a:xfrm>
            <a:off x="508001" y="685801"/>
            <a:ext cx="11163300" cy="5821363"/>
          </a:xfrm>
        </p:spPr>
        <p:txBody>
          <a:bodyPr/>
          <a:lstStyle/>
          <a:p>
            <a:pPr>
              <a:defRPr/>
            </a:pPr>
            <a:r>
              <a:rPr lang="en-US" dirty="0" smtClean="0">
                <a:ea typeface="+mn-ea"/>
                <a:cs typeface="+mn-cs"/>
              </a:rPr>
              <a:t>For example, the name for </a:t>
            </a:r>
            <a:r>
              <a:rPr lang="en-US" dirty="0" err="1" smtClean="0">
                <a:ea typeface="+mn-ea"/>
                <a:cs typeface="+mn-cs"/>
              </a:rPr>
              <a:t>KCl</a:t>
            </a:r>
            <a:r>
              <a:rPr lang="en-US" dirty="0" smtClean="0">
                <a:ea typeface="+mn-ea"/>
                <a:cs typeface="+mn-cs"/>
              </a:rPr>
              <a:t> consists of the name of the cation, </a:t>
            </a:r>
            <a:r>
              <a:rPr lang="en-US" i="1" dirty="0" smtClean="0">
                <a:solidFill>
                  <a:srgbClr val="333399"/>
                </a:solidFill>
                <a:ea typeface="+mn-ea"/>
                <a:cs typeface="+mn-cs"/>
              </a:rPr>
              <a:t>potassium</a:t>
            </a:r>
            <a:r>
              <a:rPr lang="en-US" dirty="0" smtClean="0">
                <a:ea typeface="+mn-ea"/>
                <a:cs typeface="+mn-cs"/>
              </a:rPr>
              <a:t>, followed by the base name of the anion, </a:t>
            </a:r>
            <a:r>
              <a:rPr lang="en-US" i="1" dirty="0" err="1" smtClean="0">
                <a:solidFill>
                  <a:srgbClr val="333399"/>
                </a:solidFill>
                <a:ea typeface="+mn-ea"/>
                <a:cs typeface="+mn-cs"/>
              </a:rPr>
              <a:t>chlor</a:t>
            </a:r>
            <a:r>
              <a:rPr lang="en-US" dirty="0" smtClean="0">
                <a:ea typeface="+mn-ea"/>
                <a:cs typeface="+mn-cs"/>
              </a:rPr>
              <a:t>, with the ending </a:t>
            </a:r>
            <a:r>
              <a:rPr lang="en-US" dirty="0" smtClean="0">
                <a:solidFill>
                  <a:srgbClr val="333399"/>
                </a:solidFill>
                <a:ea typeface="+mn-ea"/>
                <a:cs typeface="+mn-cs"/>
              </a:rPr>
              <a:t>-</a:t>
            </a:r>
            <a:r>
              <a:rPr lang="en-US" i="1" dirty="0" err="1" smtClean="0">
                <a:solidFill>
                  <a:srgbClr val="333399"/>
                </a:solidFill>
                <a:ea typeface="+mn-ea"/>
                <a:cs typeface="+mn-cs"/>
              </a:rPr>
              <a:t>ide</a:t>
            </a:r>
            <a:r>
              <a:rPr lang="en-US" dirty="0" smtClean="0">
                <a:ea typeface="+mn-ea"/>
                <a:cs typeface="+mn-cs"/>
              </a:rPr>
              <a:t>. </a:t>
            </a:r>
          </a:p>
          <a:p>
            <a:pPr algn="ctr">
              <a:defRPr/>
            </a:pPr>
            <a:r>
              <a:rPr lang="en-US" dirty="0" smtClean="0">
                <a:ea typeface="+mn-ea"/>
                <a:cs typeface="+mn-cs"/>
              </a:rPr>
              <a:t> </a:t>
            </a:r>
            <a:r>
              <a:rPr lang="en-US" dirty="0" err="1" smtClean="0">
                <a:solidFill>
                  <a:srgbClr val="333399"/>
                </a:solidFill>
                <a:ea typeface="+mn-ea"/>
                <a:cs typeface="+mn-cs"/>
              </a:rPr>
              <a:t>KCl</a:t>
            </a:r>
            <a:r>
              <a:rPr lang="en-US" dirty="0" smtClean="0">
                <a:solidFill>
                  <a:srgbClr val="333399"/>
                </a:solidFill>
                <a:ea typeface="+mn-ea"/>
                <a:cs typeface="+mn-cs"/>
              </a:rPr>
              <a:t> is </a:t>
            </a:r>
            <a:r>
              <a:rPr lang="en-US" i="1" dirty="0" smtClean="0">
                <a:solidFill>
                  <a:srgbClr val="333399"/>
                </a:solidFill>
                <a:ea typeface="+mn-ea"/>
                <a:cs typeface="+mn-cs"/>
              </a:rPr>
              <a:t>potassium chloride</a:t>
            </a:r>
            <a:r>
              <a:rPr lang="en-US" dirty="0" smtClean="0">
                <a:ea typeface="+mn-ea"/>
                <a:cs typeface="+mn-cs"/>
              </a:rPr>
              <a:t>.</a:t>
            </a:r>
          </a:p>
          <a:p>
            <a:pPr algn="ctr">
              <a:buFontTx/>
              <a:buNone/>
              <a:defRPr/>
            </a:pPr>
            <a:endParaRPr lang="en-US" sz="1050" dirty="0" smtClean="0">
              <a:ea typeface="+mn-ea"/>
              <a:cs typeface="+mn-cs"/>
            </a:endParaRPr>
          </a:p>
          <a:p>
            <a:pPr>
              <a:defRPr/>
            </a:pPr>
            <a:r>
              <a:rPr lang="en-US" dirty="0" smtClean="0">
                <a:ea typeface="+mn-ea"/>
                <a:cs typeface="+mn-cs"/>
              </a:rPr>
              <a:t>The name for </a:t>
            </a:r>
            <a:r>
              <a:rPr lang="en-US" dirty="0" err="1" smtClean="0">
                <a:ea typeface="+mn-ea"/>
                <a:cs typeface="+mn-cs"/>
              </a:rPr>
              <a:t>CaO</a:t>
            </a:r>
            <a:r>
              <a:rPr lang="en-US" dirty="0" smtClean="0">
                <a:ea typeface="+mn-ea"/>
                <a:cs typeface="+mn-cs"/>
              </a:rPr>
              <a:t> consists of the name of the cation, </a:t>
            </a:r>
            <a:r>
              <a:rPr lang="en-US" i="1" dirty="0" smtClean="0">
                <a:solidFill>
                  <a:srgbClr val="333399"/>
                </a:solidFill>
                <a:ea typeface="+mn-ea"/>
                <a:cs typeface="+mn-cs"/>
              </a:rPr>
              <a:t>calcium</a:t>
            </a:r>
            <a:r>
              <a:rPr lang="en-US" dirty="0" smtClean="0">
                <a:ea typeface="+mn-ea"/>
                <a:cs typeface="+mn-cs"/>
              </a:rPr>
              <a:t>, followed by the base name of the anion, </a:t>
            </a:r>
            <a:r>
              <a:rPr lang="en-US" i="1" dirty="0" smtClean="0">
                <a:solidFill>
                  <a:srgbClr val="333399"/>
                </a:solidFill>
                <a:ea typeface="+mn-ea"/>
                <a:cs typeface="+mn-cs"/>
              </a:rPr>
              <a:t>ox</a:t>
            </a:r>
            <a:r>
              <a:rPr lang="en-US" dirty="0" smtClean="0">
                <a:ea typeface="+mn-ea"/>
                <a:cs typeface="+mn-cs"/>
              </a:rPr>
              <a:t>, with the ending </a:t>
            </a:r>
            <a:r>
              <a:rPr lang="en-US" i="1" dirty="0" smtClean="0">
                <a:solidFill>
                  <a:srgbClr val="333399"/>
                </a:solidFill>
                <a:ea typeface="+mn-ea"/>
                <a:cs typeface="+mn-cs"/>
              </a:rPr>
              <a:t>-ide</a:t>
            </a:r>
            <a:r>
              <a:rPr lang="en-US" i="1" dirty="0" smtClean="0">
                <a:ea typeface="+mn-ea"/>
                <a:cs typeface="+mn-cs"/>
              </a:rPr>
              <a:t>.</a:t>
            </a:r>
            <a:r>
              <a:rPr lang="en-US" dirty="0" smtClean="0">
                <a:ea typeface="+mn-ea"/>
                <a:cs typeface="+mn-cs"/>
              </a:rPr>
              <a:t> </a:t>
            </a:r>
          </a:p>
          <a:p>
            <a:pPr algn="ctr">
              <a:defRPr/>
            </a:pPr>
            <a:r>
              <a:rPr lang="en-US" dirty="0" err="1" smtClean="0">
                <a:solidFill>
                  <a:srgbClr val="333399"/>
                </a:solidFill>
                <a:ea typeface="+mn-ea"/>
                <a:cs typeface="+mn-cs"/>
              </a:rPr>
              <a:t>CaO</a:t>
            </a:r>
            <a:r>
              <a:rPr lang="en-US" dirty="0" smtClean="0">
                <a:solidFill>
                  <a:srgbClr val="333399"/>
                </a:solidFill>
                <a:ea typeface="+mn-ea"/>
                <a:cs typeface="+mn-cs"/>
              </a:rPr>
              <a:t> is </a:t>
            </a:r>
            <a:r>
              <a:rPr lang="en-US" i="1" dirty="0" smtClean="0">
                <a:solidFill>
                  <a:srgbClr val="333399"/>
                </a:solidFill>
                <a:ea typeface="+mn-ea"/>
                <a:cs typeface="+mn-cs"/>
              </a:rPr>
              <a:t>calcium oxide</a:t>
            </a:r>
            <a:r>
              <a:rPr lang="en-US" dirty="0" smtClean="0">
                <a:ea typeface="+mn-ea"/>
                <a:cs typeface="+mn-cs"/>
              </a:rPr>
              <a:t>.</a:t>
            </a:r>
          </a:p>
          <a:p>
            <a:pPr>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Base Names of Monoatomic Anions</a:t>
            </a:r>
          </a:p>
        </p:txBody>
      </p:sp>
      <p:sp>
        <p:nvSpPr>
          <p:cNvPr id="51203" name="Content Placeholder 2"/>
          <p:cNvSpPr>
            <a:spLocks noGrp="1"/>
          </p:cNvSpPr>
          <p:nvPr>
            <p:ph idx="1"/>
          </p:nvPr>
        </p:nvSpPr>
        <p:spPr>
          <a:xfrm>
            <a:off x="406400" y="838201"/>
            <a:ext cx="11379200" cy="1554163"/>
          </a:xfrm>
        </p:spPr>
        <p:txBody>
          <a:bodyPr/>
          <a:lstStyle/>
          <a:p>
            <a:r>
              <a:rPr lang="en-US" smtClean="0"/>
              <a:t>The base names of some nonmetals, and their most common charges in ionic compounds, are shown in Table 3.3.</a:t>
            </a:r>
          </a:p>
        </p:txBody>
      </p:sp>
      <p:pic>
        <p:nvPicPr>
          <p:cNvPr id="51204" name="Picture 1"/>
          <p:cNvPicPr>
            <a:picLocks noChangeAspect="1"/>
          </p:cNvPicPr>
          <p:nvPr/>
        </p:nvPicPr>
        <p:blipFill>
          <a:blip r:embed="rId3" cstate="print"/>
          <a:srcRect b="2779"/>
          <a:stretch>
            <a:fillRect/>
          </a:stretch>
        </p:blipFill>
        <p:spPr bwMode="auto">
          <a:xfrm>
            <a:off x="3697817" y="2601913"/>
            <a:ext cx="4595283" cy="3935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Type II Binary Ionic Compounds</a:t>
            </a:r>
          </a:p>
        </p:txBody>
      </p:sp>
      <p:sp>
        <p:nvSpPr>
          <p:cNvPr id="3" name="Content Placeholder 2"/>
          <p:cNvSpPr>
            <a:spLocks noGrp="1"/>
          </p:cNvSpPr>
          <p:nvPr>
            <p:ph idx="1"/>
          </p:nvPr>
        </p:nvSpPr>
        <p:spPr>
          <a:xfrm>
            <a:off x="486833" y="1141413"/>
            <a:ext cx="10972800" cy="4386262"/>
          </a:xfrm>
        </p:spPr>
        <p:txBody>
          <a:bodyPr/>
          <a:lstStyle/>
          <a:p>
            <a:pPr>
              <a:defRPr/>
            </a:pPr>
            <a:r>
              <a:rPr lang="en-US" dirty="0" smtClean="0">
                <a:ea typeface="+mn-ea"/>
                <a:cs typeface="+mn-cs"/>
              </a:rPr>
              <a:t>For these types of metals, the name of the cation is followed by a roman numeral </a:t>
            </a:r>
            <a:r>
              <a:rPr lang="en-US" dirty="0" smtClean="0">
                <a:solidFill>
                  <a:srgbClr val="FF66FF"/>
                </a:solidFill>
                <a:ea typeface="+mn-ea"/>
                <a:cs typeface="+mn-cs"/>
              </a:rPr>
              <a:t>(in parentheses)</a:t>
            </a:r>
            <a:r>
              <a:rPr lang="en-US" dirty="0" smtClean="0">
                <a:ea typeface="+mn-ea"/>
                <a:cs typeface="+mn-cs"/>
              </a:rPr>
              <a:t> that indicates the charge of the metal in that particular compound. </a:t>
            </a:r>
          </a:p>
          <a:p>
            <a:pPr>
              <a:buFontTx/>
              <a:buNone/>
              <a:defRPr/>
            </a:pPr>
            <a:endParaRPr lang="en-US" sz="1050" dirty="0" smtClean="0">
              <a:ea typeface="+mn-ea"/>
              <a:cs typeface="+mn-cs"/>
            </a:endParaRPr>
          </a:p>
          <a:p>
            <a:pPr lvl="1">
              <a:defRPr/>
            </a:pPr>
            <a:r>
              <a:rPr lang="en-US" dirty="0" smtClean="0">
                <a:ea typeface="+mn-ea"/>
                <a:cs typeface="+mn-cs"/>
              </a:rPr>
              <a:t>For example, we distinguish between Fe</a:t>
            </a:r>
            <a:r>
              <a:rPr lang="en-US" baseline="30000" dirty="0" smtClean="0">
                <a:ea typeface="+mn-ea"/>
                <a:cs typeface="+mn-cs"/>
              </a:rPr>
              <a:t>2+</a:t>
            </a:r>
            <a:r>
              <a:rPr lang="en-US" dirty="0" smtClean="0">
                <a:ea typeface="+mn-ea"/>
                <a:cs typeface="+mn-cs"/>
              </a:rPr>
              <a:t> and  Fe</a:t>
            </a:r>
            <a:r>
              <a:rPr lang="en-US" baseline="30000" dirty="0" smtClean="0">
                <a:ea typeface="+mn-ea"/>
                <a:cs typeface="+mn-cs"/>
              </a:rPr>
              <a:t>3+</a:t>
            </a:r>
            <a:r>
              <a:rPr lang="en-US" dirty="0" smtClean="0">
                <a:ea typeface="+mn-ea"/>
                <a:cs typeface="+mn-cs"/>
              </a:rPr>
              <a:t> as follows:</a:t>
            </a:r>
          </a:p>
          <a:p>
            <a:pPr algn="ctr">
              <a:defRPr/>
            </a:pPr>
            <a:r>
              <a:rPr lang="en-US" dirty="0" smtClean="0">
                <a:ea typeface="+mn-ea"/>
                <a:cs typeface="+mn-cs"/>
              </a:rPr>
              <a:t>Fe</a:t>
            </a:r>
            <a:r>
              <a:rPr lang="en-US" baseline="30000" dirty="0" smtClean="0">
                <a:solidFill>
                  <a:srgbClr val="FF66FF"/>
                </a:solidFill>
                <a:ea typeface="+mn-ea"/>
                <a:cs typeface="+mn-cs"/>
              </a:rPr>
              <a:t>2+</a:t>
            </a:r>
            <a:r>
              <a:rPr lang="en-US" dirty="0" smtClean="0">
                <a:ea typeface="+mn-ea"/>
                <a:cs typeface="+mn-cs"/>
              </a:rPr>
              <a:t> 	Iron</a:t>
            </a:r>
            <a:r>
              <a:rPr lang="en-US" dirty="0" smtClean="0">
                <a:solidFill>
                  <a:srgbClr val="FF66FF"/>
                </a:solidFill>
                <a:ea typeface="+mn-ea"/>
                <a:cs typeface="+mn-cs"/>
              </a:rPr>
              <a:t>(II)</a:t>
            </a:r>
          </a:p>
          <a:p>
            <a:pPr algn="ctr">
              <a:defRPr/>
            </a:pPr>
            <a:r>
              <a:rPr lang="en-US" dirty="0" smtClean="0">
                <a:ea typeface="+mn-ea"/>
                <a:cs typeface="+mn-cs"/>
              </a:rPr>
              <a:t>Fe</a:t>
            </a:r>
            <a:r>
              <a:rPr lang="en-US" baseline="30000" dirty="0" smtClean="0">
                <a:solidFill>
                  <a:srgbClr val="FF66FF"/>
                </a:solidFill>
                <a:ea typeface="+mn-ea"/>
                <a:cs typeface="+mn-cs"/>
              </a:rPr>
              <a:t>3+</a:t>
            </a:r>
            <a:r>
              <a:rPr lang="en-US" dirty="0" smtClean="0">
                <a:ea typeface="+mn-ea"/>
                <a:cs typeface="+mn-cs"/>
              </a:rPr>
              <a:t> 	Iron</a:t>
            </a:r>
            <a:r>
              <a:rPr lang="en-US" dirty="0" smtClean="0">
                <a:solidFill>
                  <a:srgbClr val="FF66FF"/>
                </a:solidFill>
                <a:ea typeface="+mn-ea"/>
                <a:cs typeface="+mn-cs"/>
              </a:rPr>
              <a:t>(III)</a:t>
            </a:r>
            <a:endParaRPr lang="en-US" dirty="0">
              <a:solidFill>
                <a:srgbClr val="FF66FF"/>
              </a:solidFill>
              <a:ea typeface="+mn-ea"/>
              <a:cs typeface="+mn-cs"/>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Type II Binary Ionic Compounds</a:t>
            </a:r>
          </a:p>
        </p:txBody>
      </p:sp>
      <p:sp>
        <p:nvSpPr>
          <p:cNvPr id="53251" name="Content Placeholder 2"/>
          <p:cNvSpPr>
            <a:spLocks noGrp="1"/>
          </p:cNvSpPr>
          <p:nvPr>
            <p:ph idx="1"/>
          </p:nvPr>
        </p:nvSpPr>
        <p:spPr>
          <a:xfrm>
            <a:off x="508000" y="914400"/>
            <a:ext cx="10972800" cy="5632450"/>
          </a:xfrm>
        </p:spPr>
        <p:txBody>
          <a:bodyPr/>
          <a:lstStyle/>
          <a:p>
            <a:r>
              <a:rPr lang="en-US" smtClean="0"/>
              <a:t>The full names for compounds containing metals that form more than one kind of cation have the following form:</a:t>
            </a:r>
          </a:p>
          <a:p>
            <a:pPr>
              <a:buFontTx/>
              <a:buNone/>
            </a:pPr>
            <a:endParaRPr lang="en-US" smtClean="0"/>
          </a:p>
          <a:p>
            <a:pPr>
              <a:buFontTx/>
              <a:buNone/>
            </a:pPr>
            <a:endParaRPr lang="en-US" smtClean="0"/>
          </a:p>
          <a:p>
            <a:endParaRPr lang="en-US" smtClean="0"/>
          </a:p>
          <a:p>
            <a:pPr marL="342900" lvl="2" indent="-342900"/>
            <a:endParaRPr lang="en-US" smtClean="0"/>
          </a:p>
          <a:p>
            <a:pPr marL="342900" lvl="2" indent="-342900"/>
            <a:endParaRPr lang="en-US" smtClean="0"/>
          </a:p>
          <a:p>
            <a:pPr marL="342900" lvl="2" indent="-342900">
              <a:buFontTx/>
              <a:buNone/>
            </a:pPr>
            <a:r>
              <a:rPr lang="en-US" smtClean="0"/>
              <a:t>	The charge of the metal cation can be determined by inference from the sum of the charges of the nonmetal.</a:t>
            </a:r>
          </a:p>
          <a:p>
            <a:endParaRPr lang="en-US" smtClean="0"/>
          </a:p>
        </p:txBody>
      </p:sp>
      <p:pic>
        <p:nvPicPr>
          <p:cNvPr id="53252" name="Picture 1"/>
          <p:cNvPicPr>
            <a:picLocks noChangeAspect="1"/>
          </p:cNvPicPr>
          <p:nvPr/>
        </p:nvPicPr>
        <p:blipFill>
          <a:blip r:embed="rId3" cstate="print"/>
          <a:srcRect b="8527"/>
          <a:stretch>
            <a:fillRect/>
          </a:stretch>
        </p:blipFill>
        <p:spPr bwMode="auto">
          <a:xfrm>
            <a:off x="406400" y="2800351"/>
            <a:ext cx="11379200" cy="1928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Type II Binary Ionic Compounds</a:t>
            </a:r>
          </a:p>
        </p:txBody>
      </p:sp>
      <p:sp>
        <p:nvSpPr>
          <p:cNvPr id="54275" name="Content Placeholder 2"/>
          <p:cNvSpPr>
            <a:spLocks noGrp="1"/>
          </p:cNvSpPr>
          <p:nvPr>
            <p:ph idx="1"/>
          </p:nvPr>
        </p:nvSpPr>
        <p:spPr>
          <a:xfrm>
            <a:off x="508000" y="914401"/>
            <a:ext cx="10972800" cy="4918075"/>
          </a:xfrm>
        </p:spPr>
        <p:txBody>
          <a:bodyPr/>
          <a:lstStyle/>
          <a:p>
            <a:r>
              <a:rPr lang="en-US" smtClean="0"/>
              <a:t>For example, to name CrBr</a:t>
            </a:r>
            <a:r>
              <a:rPr lang="en-US" baseline="-25000" smtClean="0"/>
              <a:t>3</a:t>
            </a:r>
            <a:r>
              <a:rPr lang="en-US" smtClean="0"/>
              <a:t> determine the charge on the chromium.</a:t>
            </a:r>
          </a:p>
          <a:p>
            <a:pPr lvl="2"/>
            <a:r>
              <a:rPr lang="en-US" smtClean="0"/>
              <a:t>Total charge on cation + total anion charge = 0.</a:t>
            </a:r>
          </a:p>
          <a:p>
            <a:pPr lvl="2"/>
            <a:r>
              <a:rPr lang="en-US" smtClean="0"/>
              <a:t>Cr charge + 3(Br</a:t>
            </a:r>
            <a:r>
              <a:rPr lang="en-US" baseline="30000" smtClean="0"/>
              <a:t>–</a:t>
            </a:r>
            <a:r>
              <a:rPr lang="en-US" smtClean="0"/>
              <a:t> charge) = 0.</a:t>
            </a:r>
          </a:p>
          <a:p>
            <a:pPr lvl="2"/>
            <a:r>
              <a:rPr lang="en-US" smtClean="0"/>
              <a:t>Since each Br has a –1 charge, then</a:t>
            </a:r>
          </a:p>
          <a:p>
            <a:pPr lvl="3"/>
            <a:r>
              <a:rPr lang="en-US" smtClean="0"/>
              <a:t>Cr charge + 3(–1) = 0</a:t>
            </a:r>
          </a:p>
          <a:p>
            <a:pPr lvl="3"/>
            <a:r>
              <a:rPr lang="en-US" smtClean="0"/>
              <a:t>Cr charge –3 = 0</a:t>
            </a:r>
          </a:p>
          <a:p>
            <a:pPr lvl="3"/>
            <a:r>
              <a:rPr lang="en-US" smtClean="0"/>
              <a:t>Cr = +3</a:t>
            </a:r>
          </a:p>
          <a:p>
            <a:pPr lvl="2"/>
            <a:r>
              <a:rPr lang="en-US" smtClean="0"/>
              <a:t>Hence, the cation Cr</a:t>
            </a:r>
            <a:r>
              <a:rPr lang="en-US" baseline="30000" smtClean="0">
                <a:solidFill>
                  <a:srgbClr val="FF66FF"/>
                </a:solidFill>
              </a:rPr>
              <a:t>3+</a:t>
            </a:r>
            <a:r>
              <a:rPr lang="en-US" smtClean="0"/>
              <a:t> is called chromium</a:t>
            </a:r>
            <a:r>
              <a:rPr lang="en-US" smtClean="0">
                <a:solidFill>
                  <a:srgbClr val="FF66FF"/>
                </a:solidFill>
              </a:rPr>
              <a:t>(III)</a:t>
            </a:r>
            <a:r>
              <a:rPr lang="en-US" smtClean="0"/>
              <a:t>, while Br</a:t>
            </a:r>
            <a:r>
              <a:rPr lang="en-US" baseline="30000" smtClean="0"/>
              <a:t>–</a:t>
            </a:r>
            <a:r>
              <a:rPr lang="en-US" smtClean="0"/>
              <a:t> is called bromide.</a:t>
            </a:r>
          </a:p>
          <a:p>
            <a:pPr lvl="1">
              <a:buFontTx/>
              <a:buNone/>
            </a:pPr>
            <a:r>
              <a:rPr lang="en-US" smtClean="0"/>
              <a:t>Therefore, CrBr</a:t>
            </a:r>
            <a:r>
              <a:rPr lang="en-US" baseline="-25000" smtClean="0"/>
              <a:t>3</a:t>
            </a:r>
            <a:r>
              <a:rPr lang="en-US" smtClean="0"/>
              <a:t> is </a:t>
            </a:r>
            <a:r>
              <a:rPr lang="en-US" b="1" smtClean="0">
                <a:solidFill>
                  <a:srgbClr val="333399"/>
                </a:solidFill>
              </a:rPr>
              <a:t>chromium(III) bromide</a:t>
            </a:r>
            <a:r>
              <a:rPr lang="en-US" b="1" smtClean="0"/>
              <a:t>.</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Type II Cation</a:t>
            </a:r>
          </a:p>
        </p:txBody>
      </p:sp>
      <p:pic>
        <p:nvPicPr>
          <p:cNvPr id="55299" name="Picture 2"/>
          <p:cNvPicPr>
            <a:picLocks noChangeAspect="1"/>
          </p:cNvPicPr>
          <p:nvPr/>
        </p:nvPicPr>
        <p:blipFill>
          <a:blip r:embed="rId3" cstate="print"/>
          <a:srcRect b="2779"/>
          <a:stretch>
            <a:fillRect/>
          </a:stretch>
        </p:blipFill>
        <p:spPr bwMode="auto">
          <a:xfrm>
            <a:off x="3424767" y="669925"/>
            <a:ext cx="5416551"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bwMode="auto">
          <a:xfrm>
            <a:off x="0" y="1"/>
            <a:ext cx="12192000" cy="1261884"/>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Ionic Compounds Containing Polyatomic Ions</a:t>
            </a:r>
          </a:p>
        </p:txBody>
      </p:sp>
      <p:sp>
        <p:nvSpPr>
          <p:cNvPr id="3" name="Content Placeholder 2"/>
          <p:cNvSpPr>
            <a:spLocks noGrp="1"/>
          </p:cNvSpPr>
          <p:nvPr>
            <p:ph idx="1"/>
          </p:nvPr>
        </p:nvSpPr>
        <p:spPr>
          <a:xfrm>
            <a:off x="486834" y="1141414"/>
            <a:ext cx="11400367" cy="5360987"/>
          </a:xfrm>
        </p:spPr>
        <p:txBody>
          <a:bodyPr/>
          <a:lstStyle/>
          <a:p>
            <a:pPr>
              <a:defRPr/>
            </a:pPr>
            <a:r>
              <a:rPr lang="en-US" dirty="0" smtClean="0">
                <a:ea typeface="+mn-ea"/>
                <a:cs typeface="+mn-cs"/>
              </a:rPr>
              <a:t>We name ionic compounds that contain a polyatomic ion in the same way as other ionic compounds, except that we use the name of the polyatomic ion whenever it occurs. </a:t>
            </a:r>
          </a:p>
          <a:p>
            <a:pPr>
              <a:defRPr/>
            </a:pPr>
            <a:r>
              <a:rPr lang="en-US" dirty="0" smtClean="0">
                <a:ea typeface="+mn-ea"/>
                <a:cs typeface="+mn-cs"/>
              </a:rPr>
              <a:t>For example,  NaNO</a:t>
            </a:r>
            <a:r>
              <a:rPr lang="en-US" baseline="-25000" dirty="0" smtClean="0">
                <a:ea typeface="+mn-ea"/>
                <a:cs typeface="+mn-cs"/>
              </a:rPr>
              <a:t>2</a:t>
            </a:r>
            <a:r>
              <a:rPr lang="en-US" dirty="0" smtClean="0">
                <a:ea typeface="+mn-ea"/>
                <a:cs typeface="+mn-cs"/>
              </a:rPr>
              <a:t> is named according to </a:t>
            </a:r>
          </a:p>
          <a:p>
            <a:pPr lvl="1">
              <a:defRPr/>
            </a:pPr>
            <a:r>
              <a:rPr lang="en-US" dirty="0" smtClean="0">
                <a:ea typeface="+mn-ea"/>
                <a:cs typeface="+mn-cs"/>
              </a:rPr>
              <a:t>its cation, Na</a:t>
            </a:r>
            <a:r>
              <a:rPr lang="en-US" baseline="30000" dirty="0" smtClean="0">
                <a:ea typeface="+mn-ea"/>
                <a:cs typeface="+mn-cs"/>
              </a:rPr>
              <a:t>+</a:t>
            </a:r>
            <a:r>
              <a:rPr lang="en-US" dirty="0" smtClean="0">
                <a:ea typeface="+mn-ea"/>
                <a:cs typeface="+mn-cs"/>
              </a:rPr>
              <a:t>, </a:t>
            </a:r>
            <a:r>
              <a:rPr lang="en-US" i="1" dirty="0" smtClean="0">
                <a:solidFill>
                  <a:srgbClr val="FF66FF"/>
                </a:solidFill>
                <a:ea typeface="+mn-ea"/>
                <a:cs typeface="+mn-cs"/>
              </a:rPr>
              <a:t>sodium</a:t>
            </a:r>
            <a:r>
              <a:rPr lang="en-US" dirty="0" smtClean="0">
                <a:ea typeface="+mn-ea"/>
                <a:cs typeface="+mn-cs"/>
              </a:rPr>
              <a:t>, and </a:t>
            </a:r>
          </a:p>
          <a:p>
            <a:pPr lvl="1">
              <a:defRPr/>
            </a:pPr>
            <a:r>
              <a:rPr lang="en-US" dirty="0" smtClean="0">
                <a:ea typeface="+mn-ea"/>
                <a:cs typeface="+mn-cs"/>
              </a:rPr>
              <a:t>its polyatomic anion, NO</a:t>
            </a:r>
            <a:r>
              <a:rPr lang="en-US" baseline="-25000" dirty="0" smtClean="0">
                <a:ea typeface="+mn-ea"/>
                <a:cs typeface="+mn-cs"/>
              </a:rPr>
              <a:t>2</a:t>
            </a:r>
            <a:r>
              <a:rPr lang="en-US" baseline="30000" dirty="0" smtClean="0">
                <a:ea typeface="+mn-ea"/>
                <a:cs typeface="+mn-cs"/>
              </a:rPr>
              <a:t>–</a:t>
            </a:r>
            <a:r>
              <a:rPr lang="en-US" dirty="0" smtClean="0">
                <a:ea typeface="+mn-ea"/>
                <a:cs typeface="+mn-cs"/>
              </a:rPr>
              <a:t>, </a:t>
            </a:r>
            <a:r>
              <a:rPr lang="en-US" i="1" dirty="0" smtClean="0">
                <a:solidFill>
                  <a:srgbClr val="FF66FF"/>
                </a:solidFill>
                <a:ea typeface="+mn-ea"/>
                <a:cs typeface="+mn-cs"/>
              </a:rPr>
              <a:t>nitrite</a:t>
            </a:r>
            <a:r>
              <a:rPr lang="en-US" dirty="0" smtClean="0">
                <a:ea typeface="+mn-ea"/>
                <a:cs typeface="+mn-cs"/>
              </a:rPr>
              <a:t>. </a:t>
            </a:r>
          </a:p>
          <a:p>
            <a:pPr>
              <a:defRPr/>
            </a:pPr>
            <a:r>
              <a:rPr lang="en-US" dirty="0" smtClean="0">
                <a:ea typeface="+mn-ea"/>
                <a:cs typeface="+mn-cs"/>
              </a:rPr>
              <a:t>Hence, NaNO</a:t>
            </a:r>
            <a:r>
              <a:rPr lang="en-US" baseline="-25000" dirty="0" smtClean="0">
                <a:ea typeface="+mn-ea"/>
                <a:cs typeface="+mn-cs"/>
              </a:rPr>
              <a:t>2</a:t>
            </a:r>
            <a:r>
              <a:rPr lang="en-US" dirty="0" smtClean="0">
                <a:ea typeface="+mn-ea"/>
                <a:cs typeface="+mn-cs"/>
              </a:rPr>
              <a:t> is </a:t>
            </a:r>
            <a:r>
              <a:rPr lang="en-US" i="1" dirty="0" smtClean="0">
                <a:solidFill>
                  <a:srgbClr val="FF66FF"/>
                </a:solidFill>
                <a:ea typeface="+mn-ea"/>
                <a:cs typeface="+mn-cs"/>
              </a:rPr>
              <a:t>sodium nitrite</a:t>
            </a:r>
            <a:r>
              <a:rPr lang="en-US" dirty="0" smtClean="0">
                <a:ea typeface="+mn-ea"/>
                <a:cs typeface="+mn-cs"/>
              </a:rPr>
              <a:t>.</a:t>
            </a:r>
          </a:p>
          <a:p>
            <a:pPr>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Physical and Chemical Changes</a:t>
            </a:r>
          </a:p>
        </p:txBody>
      </p:sp>
      <p:pic>
        <p:nvPicPr>
          <p:cNvPr id="78851" name="Picture 5" descr="Z:\50627 IRDVD Tro Chemistry A Molecular Approach\Working Files 50627\JPEG 50627\ch01\01_09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67863"/>
          <a:stretch>
            <a:fillRect/>
          </a:stretch>
        </p:blipFill>
        <p:spPr bwMode="auto">
          <a:xfrm>
            <a:off x="3762375" y="600076"/>
            <a:ext cx="4667250" cy="2017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852" name="Picture 5" descr="Z:\50627 IRDVD Tro Chemistry A Molecular Approach\Working Files 50627\JPEG 50627\ch01\01_09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t="34563" b="36023"/>
          <a:stretch>
            <a:fillRect/>
          </a:stretch>
        </p:blipFill>
        <p:spPr bwMode="auto">
          <a:xfrm>
            <a:off x="3762375" y="2770188"/>
            <a:ext cx="4667250" cy="1846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853" name="Picture 5" descr="Z:\50627 IRDVD Tro Chemistry A Molecular Approach\Working Files 50627\JPEG 50627\ch01\01_09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t="66833" b="4324"/>
          <a:stretch>
            <a:fillRect/>
          </a:stretch>
        </p:blipFill>
        <p:spPr bwMode="auto">
          <a:xfrm>
            <a:off x="3762375" y="4795839"/>
            <a:ext cx="4667250" cy="1811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6869809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Common Polyatomic Ions</a:t>
            </a:r>
          </a:p>
        </p:txBody>
      </p:sp>
      <p:pic>
        <p:nvPicPr>
          <p:cNvPr id="57347" name="Picture 2"/>
          <p:cNvPicPr>
            <a:picLocks noChangeAspect="1"/>
          </p:cNvPicPr>
          <p:nvPr/>
        </p:nvPicPr>
        <p:blipFill>
          <a:blip r:embed="rId3" cstate="print"/>
          <a:srcRect b="2959"/>
          <a:stretch>
            <a:fillRect/>
          </a:stretch>
        </p:blipFill>
        <p:spPr bwMode="auto">
          <a:xfrm>
            <a:off x="654052" y="774701"/>
            <a:ext cx="10839449" cy="5713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Oxyanions</a:t>
            </a:r>
          </a:p>
        </p:txBody>
      </p:sp>
      <p:sp>
        <p:nvSpPr>
          <p:cNvPr id="3" name="Content Placeholder 2"/>
          <p:cNvSpPr>
            <a:spLocks noGrp="1"/>
          </p:cNvSpPr>
          <p:nvPr>
            <p:ph idx="1"/>
          </p:nvPr>
        </p:nvSpPr>
        <p:spPr>
          <a:xfrm>
            <a:off x="304800" y="762001"/>
            <a:ext cx="11779251" cy="5819775"/>
          </a:xfrm>
        </p:spPr>
        <p:txBody>
          <a:bodyPr/>
          <a:lstStyle/>
          <a:p>
            <a:pPr>
              <a:defRPr/>
            </a:pPr>
            <a:r>
              <a:rPr lang="en-US" dirty="0" smtClean="0">
                <a:ea typeface="+mn-ea"/>
                <a:cs typeface="+mn-cs"/>
              </a:rPr>
              <a:t>Most polyatomic ions are </a:t>
            </a:r>
            <a:r>
              <a:rPr lang="en-US" b="1" dirty="0" err="1" smtClean="0">
                <a:solidFill>
                  <a:srgbClr val="333399"/>
                </a:solidFill>
                <a:ea typeface="+mn-ea"/>
                <a:cs typeface="+mn-cs"/>
              </a:rPr>
              <a:t>oxyanions</a:t>
            </a:r>
            <a:r>
              <a:rPr lang="en-US" dirty="0" smtClean="0">
                <a:ea typeface="+mn-ea"/>
                <a:cs typeface="+mn-cs"/>
              </a:rPr>
              <a:t>, anions containing oxygen and another element. </a:t>
            </a:r>
          </a:p>
          <a:p>
            <a:pPr>
              <a:spcBef>
                <a:spcPts val="660"/>
              </a:spcBef>
              <a:defRPr/>
            </a:pPr>
            <a:r>
              <a:rPr lang="en-US" dirty="0" smtClean="0">
                <a:ea typeface="+mn-ea"/>
                <a:cs typeface="+mn-cs"/>
              </a:rPr>
              <a:t>Notice that when a series of oxyanions contains different numbers of oxygen </a:t>
            </a:r>
            <a:r>
              <a:rPr lang="en-US" dirty="0">
                <a:ea typeface="+mn-ea"/>
                <a:cs typeface="+mn-cs"/>
              </a:rPr>
              <a:t>atoms, they are named according to the number of oxygen atoms in the ion.</a:t>
            </a:r>
            <a:endParaRPr lang="en-US" dirty="0" smtClean="0">
              <a:ea typeface="+mn-ea"/>
              <a:cs typeface="+mn-cs"/>
            </a:endParaRPr>
          </a:p>
          <a:p>
            <a:pPr>
              <a:spcBef>
                <a:spcPts val="660"/>
              </a:spcBef>
              <a:defRPr/>
            </a:pPr>
            <a:r>
              <a:rPr lang="en-US" dirty="0" smtClean="0">
                <a:ea typeface="+mn-ea"/>
                <a:cs typeface="+mn-cs"/>
              </a:rPr>
              <a:t>If there are two ions in the series, </a:t>
            </a:r>
          </a:p>
          <a:p>
            <a:pPr lvl="2">
              <a:spcBef>
                <a:spcPts val="400"/>
              </a:spcBef>
              <a:defRPr/>
            </a:pPr>
            <a:r>
              <a:rPr lang="en-US" sz="2300" dirty="0" smtClean="0">
                <a:ea typeface="+mn-ea"/>
                <a:cs typeface="+mn-cs"/>
              </a:rPr>
              <a:t>the one with more oxygen atoms has the ending </a:t>
            </a:r>
            <a:r>
              <a:rPr lang="en-US" sz="2300" i="1" dirty="0" smtClean="0">
                <a:solidFill>
                  <a:srgbClr val="333399"/>
                </a:solidFill>
                <a:ea typeface="+mn-ea"/>
                <a:cs typeface="+mn-cs"/>
              </a:rPr>
              <a:t>-ate</a:t>
            </a:r>
            <a:r>
              <a:rPr lang="en-US" sz="2300" dirty="0" smtClean="0">
                <a:ea typeface="+mn-ea"/>
                <a:cs typeface="+mn-cs"/>
              </a:rPr>
              <a:t>, and</a:t>
            </a:r>
          </a:p>
          <a:p>
            <a:pPr lvl="2">
              <a:spcBef>
                <a:spcPts val="0"/>
              </a:spcBef>
              <a:defRPr/>
            </a:pPr>
            <a:r>
              <a:rPr lang="en-US" sz="2300" dirty="0" smtClean="0">
                <a:ea typeface="+mn-ea"/>
                <a:cs typeface="+mn-cs"/>
              </a:rPr>
              <a:t>the one with fewer has the ending </a:t>
            </a:r>
            <a:r>
              <a:rPr lang="en-US" sz="2300" i="1" dirty="0" smtClean="0">
                <a:solidFill>
                  <a:srgbClr val="333399"/>
                </a:solidFill>
                <a:ea typeface="+mn-ea"/>
                <a:cs typeface="+mn-cs"/>
              </a:rPr>
              <a:t>-</a:t>
            </a:r>
            <a:r>
              <a:rPr lang="en-US" sz="2300" i="1" dirty="0" err="1" smtClean="0">
                <a:solidFill>
                  <a:srgbClr val="333399"/>
                </a:solidFill>
                <a:ea typeface="+mn-ea"/>
                <a:cs typeface="+mn-cs"/>
              </a:rPr>
              <a:t>ite</a:t>
            </a:r>
            <a:r>
              <a:rPr lang="en-US" sz="2300" dirty="0" smtClean="0">
                <a:ea typeface="+mn-ea"/>
                <a:cs typeface="+mn-cs"/>
              </a:rPr>
              <a:t>.</a:t>
            </a:r>
          </a:p>
          <a:p>
            <a:pPr>
              <a:spcBef>
                <a:spcPts val="660"/>
              </a:spcBef>
              <a:defRPr/>
            </a:pPr>
            <a:r>
              <a:rPr lang="en-US" dirty="0" smtClean="0">
                <a:ea typeface="+mn-ea"/>
                <a:cs typeface="+mn-cs"/>
              </a:rPr>
              <a:t>For example, </a:t>
            </a:r>
          </a:p>
          <a:p>
            <a:pPr lvl="2">
              <a:spcBef>
                <a:spcPts val="400"/>
              </a:spcBef>
              <a:defRPr/>
            </a:pPr>
            <a:r>
              <a:rPr lang="en-US" sz="2300" dirty="0" smtClean="0">
                <a:ea typeface="+mn-ea"/>
                <a:cs typeface="+mn-cs"/>
              </a:rPr>
              <a:t>NO</a:t>
            </a:r>
            <a:r>
              <a:rPr lang="en-US" sz="2300" baseline="-25000" dirty="0" smtClean="0">
                <a:ea typeface="+mn-ea"/>
                <a:cs typeface="+mn-cs"/>
              </a:rPr>
              <a:t>3</a:t>
            </a:r>
            <a:r>
              <a:rPr lang="en-US" sz="2300" baseline="30000" dirty="0" smtClean="0">
                <a:ea typeface="+mn-ea"/>
                <a:cs typeface="+mn-cs"/>
              </a:rPr>
              <a:t>–</a:t>
            </a:r>
            <a:r>
              <a:rPr lang="en-US" sz="2300" dirty="0" smtClean="0">
                <a:ea typeface="+mn-ea"/>
                <a:cs typeface="+mn-cs"/>
              </a:rPr>
              <a:t>  is </a:t>
            </a:r>
            <a:r>
              <a:rPr lang="en-US" sz="2300" b="1" i="1" dirty="0" smtClean="0">
                <a:solidFill>
                  <a:srgbClr val="333399"/>
                </a:solidFill>
                <a:ea typeface="+mn-ea"/>
                <a:cs typeface="+mn-cs"/>
              </a:rPr>
              <a:t>nitrate		</a:t>
            </a:r>
            <a:r>
              <a:rPr lang="en-US" sz="2300" dirty="0" smtClean="0">
                <a:ea typeface="+mn-ea"/>
                <a:cs typeface="+mn-cs"/>
              </a:rPr>
              <a:t>SO</a:t>
            </a:r>
            <a:r>
              <a:rPr lang="en-US" sz="2300" baseline="-25000" dirty="0" smtClean="0">
                <a:ea typeface="+mn-ea"/>
                <a:cs typeface="+mn-cs"/>
              </a:rPr>
              <a:t>4</a:t>
            </a:r>
            <a:r>
              <a:rPr lang="en-US" sz="2300" baseline="30000" dirty="0" smtClean="0">
                <a:ea typeface="+mn-ea"/>
                <a:cs typeface="+mn-cs"/>
              </a:rPr>
              <a:t>2–</a:t>
            </a:r>
            <a:r>
              <a:rPr lang="en-US" sz="2300" dirty="0" smtClean="0">
                <a:ea typeface="+mn-ea"/>
                <a:cs typeface="+mn-cs"/>
              </a:rPr>
              <a:t>	 is </a:t>
            </a:r>
            <a:r>
              <a:rPr lang="en-US" sz="2300" b="1" i="1" dirty="0" smtClean="0">
                <a:solidFill>
                  <a:srgbClr val="333399"/>
                </a:solidFill>
                <a:ea typeface="+mn-ea"/>
                <a:cs typeface="+mn-cs"/>
              </a:rPr>
              <a:t>sulfate</a:t>
            </a:r>
          </a:p>
          <a:p>
            <a:pPr lvl="2">
              <a:spcBef>
                <a:spcPts val="0"/>
              </a:spcBef>
              <a:defRPr/>
            </a:pPr>
            <a:r>
              <a:rPr lang="en-US" sz="2300" dirty="0" smtClean="0">
                <a:ea typeface="+mn-ea"/>
                <a:cs typeface="+mn-cs"/>
              </a:rPr>
              <a:t>NO</a:t>
            </a:r>
            <a:r>
              <a:rPr lang="en-US" sz="2300" baseline="-25000" dirty="0" smtClean="0">
                <a:ea typeface="+mn-ea"/>
                <a:cs typeface="+mn-cs"/>
              </a:rPr>
              <a:t>2</a:t>
            </a:r>
            <a:r>
              <a:rPr lang="en-US" sz="2300" baseline="30000" dirty="0" smtClean="0">
                <a:ea typeface="+mn-ea"/>
                <a:cs typeface="+mn-cs"/>
              </a:rPr>
              <a:t>–</a:t>
            </a:r>
            <a:r>
              <a:rPr lang="en-US" sz="2300" dirty="0" smtClean="0">
                <a:ea typeface="+mn-ea"/>
                <a:cs typeface="+mn-cs"/>
              </a:rPr>
              <a:t>  is </a:t>
            </a:r>
            <a:r>
              <a:rPr lang="en-US" sz="2300" b="1" i="1" dirty="0" smtClean="0">
                <a:solidFill>
                  <a:srgbClr val="333399"/>
                </a:solidFill>
                <a:ea typeface="+mn-ea"/>
                <a:cs typeface="+mn-cs"/>
              </a:rPr>
              <a:t>nitrite		</a:t>
            </a:r>
            <a:r>
              <a:rPr lang="en-US" sz="2300" dirty="0" smtClean="0">
                <a:ea typeface="+mn-ea"/>
                <a:cs typeface="+mn-cs"/>
              </a:rPr>
              <a:t>SO</a:t>
            </a:r>
            <a:r>
              <a:rPr lang="en-US" sz="2300" baseline="-25000" dirty="0" smtClean="0">
                <a:ea typeface="+mn-ea"/>
                <a:cs typeface="+mn-cs"/>
              </a:rPr>
              <a:t>3</a:t>
            </a:r>
            <a:r>
              <a:rPr lang="en-US" sz="2300" baseline="30000" dirty="0" smtClean="0">
                <a:ea typeface="+mn-ea"/>
                <a:cs typeface="+mn-cs"/>
              </a:rPr>
              <a:t>2–</a:t>
            </a:r>
            <a:r>
              <a:rPr lang="en-US" sz="2300" dirty="0" smtClean="0">
                <a:ea typeface="+mn-ea"/>
                <a:cs typeface="+mn-cs"/>
              </a:rPr>
              <a:t> 	 is </a:t>
            </a:r>
            <a:r>
              <a:rPr lang="en-US" sz="2300" b="1" i="1" dirty="0" smtClean="0">
                <a:solidFill>
                  <a:srgbClr val="333399"/>
                </a:solidFill>
                <a:ea typeface="+mn-ea"/>
                <a:cs typeface="+mn-cs"/>
              </a:rPr>
              <a:t>sulfite</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Oxyanions</a:t>
            </a:r>
          </a:p>
        </p:txBody>
      </p:sp>
      <p:sp>
        <p:nvSpPr>
          <p:cNvPr id="3" name="Content Placeholder 2"/>
          <p:cNvSpPr>
            <a:spLocks noGrp="1"/>
          </p:cNvSpPr>
          <p:nvPr>
            <p:ph idx="1"/>
          </p:nvPr>
        </p:nvSpPr>
        <p:spPr>
          <a:xfrm>
            <a:off x="486833" y="1141414"/>
            <a:ext cx="10972800" cy="4029075"/>
          </a:xfrm>
        </p:spPr>
        <p:txBody>
          <a:bodyPr/>
          <a:lstStyle/>
          <a:p>
            <a:pPr>
              <a:defRPr/>
            </a:pPr>
            <a:r>
              <a:rPr lang="en-US" dirty="0" smtClean="0">
                <a:ea typeface="+mn-ea"/>
                <a:cs typeface="+mn-cs"/>
              </a:rPr>
              <a:t>If there are more than two ions in the series then the prefixes </a:t>
            </a:r>
            <a:r>
              <a:rPr lang="en-US" i="1" dirty="0" smtClean="0">
                <a:solidFill>
                  <a:srgbClr val="333399"/>
                </a:solidFill>
                <a:ea typeface="+mn-ea"/>
                <a:cs typeface="+mn-cs"/>
              </a:rPr>
              <a:t>hypo-</a:t>
            </a:r>
            <a:r>
              <a:rPr lang="en-US" dirty="0" smtClean="0">
                <a:ea typeface="+mn-ea"/>
                <a:cs typeface="+mn-cs"/>
              </a:rPr>
              <a:t>, meaning </a:t>
            </a:r>
            <a:r>
              <a:rPr lang="en-US" i="1" dirty="0" smtClean="0">
                <a:ea typeface="+mn-ea"/>
                <a:cs typeface="+mn-cs"/>
              </a:rPr>
              <a:t>less than</a:t>
            </a:r>
            <a:r>
              <a:rPr lang="en-US" dirty="0" smtClean="0">
                <a:ea typeface="+mn-ea"/>
                <a:cs typeface="+mn-cs"/>
              </a:rPr>
              <a:t>, and </a:t>
            </a:r>
            <a:r>
              <a:rPr lang="en-US" i="1" dirty="0" smtClean="0">
                <a:solidFill>
                  <a:srgbClr val="333399"/>
                </a:solidFill>
                <a:ea typeface="+mn-ea"/>
                <a:cs typeface="+mn-cs"/>
              </a:rPr>
              <a:t>per-</a:t>
            </a:r>
            <a:r>
              <a:rPr lang="en-US" dirty="0" smtClean="0">
                <a:ea typeface="+mn-ea"/>
                <a:cs typeface="+mn-cs"/>
              </a:rPr>
              <a:t>, meaning </a:t>
            </a:r>
            <a:r>
              <a:rPr lang="en-US" i="1" dirty="0" smtClean="0">
                <a:ea typeface="+mn-ea"/>
                <a:cs typeface="+mn-cs"/>
              </a:rPr>
              <a:t>more than</a:t>
            </a:r>
            <a:r>
              <a:rPr lang="en-US" dirty="0" smtClean="0">
                <a:ea typeface="+mn-ea"/>
                <a:cs typeface="+mn-cs"/>
              </a:rPr>
              <a:t>, are used.</a:t>
            </a:r>
          </a:p>
          <a:p>
            <a:pPr>
              <a:buFontTx/>
              <a:buNone/>
              <a:defRPr/>
            </a:pPr>
            <a:endParaRPr lang="en-US" sz="1050" dirty="0" smtClean="0">
              <a:ea typeface="+mn-ea"/>
              <a:cs typeface="+mn-cs"/>
            </a:endParaRPr>
          </a:p>
          <a:p>
            <a:pPr lvl="2">
              <a:buFontTx/>
              <a:buNone/>
              <a:defRPr/>
            </a:pPr>
            <a:r>
              <a:rPr lang="pt-BR" dirty="0" smtClean="0">
                <a:ea typeface="+mn-ea"/>
                <a:cs typeface="+mn-cs"/>
              </a:rPr>
              <a:t>ClO</a:t>
            </a:r>
            <a:r>
              <a:rPr lang="pt-BR" baseline="30000" dirty="0" smtClean="0">
                <a:ea typeface="+mn-ea"/>
                <a:cs typeface="+mn-cs"/>
              </a:rPr>
              <a:t>–</a:t>
            </a:r>
            <a:r>
              <a:rPr lang="pt-BR" dirty="0" smtClean="0">
                <a:ea typeface="+mn-ea"/>
                <a:cs typeface="+mn-cs"/>
              </a:rPr>
              <a:t>	</a:t>
            </a:r>
            <a:r>
              <a:rPr lang="pt-BR" i="1" dirty="0" smtClean="0">
                <a:solidFill>
                  <a:srgbClr val="FF66FF"/>
                </a:solidFill>
                <a:ea typeface="+mn-ea"/>
                <a:cs typeface="+mn-cs"/>
              </a:rPr>
              <a:t>hypoc</a:t>
            </a:r>
            <a:r>
              <a:rPr lang="pt-BR" dirty="0" smtClean="0">
                <a:ea typeface="+mn-ea"/>
                <a:cs typeface="+mn-cs"/>
              </a:rPr>
              <a:t>hlor</a:t>
            </a:r>
            <a:r>
              <a:rPr lang="pt-BR" i="1" dirty="0" smtClean="0">
                <a:solidFill>
                  <a:srgbClr val="FF66FF"/>
                </a:solidFill>
                <a:ea typeface="+mn-ea"/>
                <a:cs typeface="+mn-cs"/>
              </a:rPr>
              <a:t>ite		</a:t>
            </a:r>
            <a:r>
              <a:rPr lang="pt-BR" dirty="0" smtClean="0">
                <a:ea typeface="ＭＳ Ｐゴシック" charset="0"/>
              </a:rPr>
              <a:t>BrO</a:t>
            </a:r>
            <a:r>
              <a:rPr lang="pt-BR" baseline="30000" dirty="0" smtClean="0">
                <a:ea typeface="ＭＳ Ｐゴシック" charset="0"/>
              </a:rPr>
              <a:t>–</a:t>
            </a:r>
            <a:r>
              <a:rPr lang="pt-BR" dirty="0" smtClean="0">
                <a:ea typeface="ＭＳ Ｐゴシック" charset="0"/>
              </a:rPr>
              <a:t>	</a:t>
            </a:r>
            <a:r>
              <a:rPr lang="pt-BR" i="1" dirty="0" smtClean="0">
                <a:solidFill>
                  <a:srgbClr val="FF66FF"/>
                </a:solidFill>
                <a:ea typeface="ＭＳ Ｐゴシック" charset="0"/>
              </a:rPr>
              <a:t>hypo</a:t>
            </a:r>
            <a:r>
              <a:rPr lang="pt-BR" dirty="0" smtClean="0">
                <a:ea typeface="ＭＳ Ｐゴシック" charset="0"/>
              </a:rPr>
              <a:t>brom</a:t>
            </a:r>
            <a:r>
              <a:rPr lang="pt-BR" i="1" dirty="0" smtClean="0">
                <a:solidFill>
                  <a:srgbClr val="FF66FF"/>
                </a:solidFill>
                <a:ea typeface="ＭＳ Ｐゴシック" charset="0"/>
              </a:rPr>
              <a:t>ite</a:t>
            </a:r>
            <a:endParaRPr lang="en-US" dirty="0" smtClean="0">
              <a:solidFill>
                <a:srgbClr val="FF66FF"/>
              </a:solidFill>
              <a:ea typeface="+mn-ea"/>
              <a:cs typeface="+mn-cs"/>
            </a:endParaRPr>
          </a:p>
          <a:p>
            <a:pPr lvl="2">
              <a:buFontTx/>
              <a:buNone/>
              <a:defRPr/>
            </a:pPr>
            <a:r>
              <a:rPr lang="en-US" dirty="0" smtClean="0">
                <a:ea typeface="+mn-ea"/>
                <a:cs typeface="+mn-cs"/>
              </a:rPr>
              <a:t>ClO</a:t>
            </a:r>
            <a:r>
              <a:rPr lang="en-US" baseline="-25000" dirty="0" smtClean="0">
                <a:ea typeface="+mn-ea"/>
                <a:cs typeface="+mn-cs"/>
              </a:rPr>
              <a:t>2</a:t>
            </a:r>
            <a:r>
              <a:rPr lang="en-US" baseline="30000" dirty="0" smtClean="0">
                <a:ea typeface="+mn-ea"/>
                <a:cs typeface="+mn-cs"/>
              </a:rPr>
              <a:t>–</a:t>
            </a:r>
            <a:r>
              <a:rPr lang="en-US" dirty="0" smtClean="0">
                <a:ea typeface="+mn-ea"/>
                <a:cs typeface="+mn-cs"/>
              </a:rPr>
              <a:t>	</a:t>
            </a:r>
            <a:r>
              <a:rPr lang="pt-BR" dirty="0" smtClean="0">
                <a:ea typeface="+mn-ea"/>
                <a:cs typeface="+mn-cs"/>
              </a:rPr>
              <a:t>chlor</a:t>
            </a:r>
            <a:r>
              <a:rPr lang="pt-BR" i="1" dirty="0" smtClean="0">
                <a:solidFill>
                  <a:srgbClr val="FF66FF"/>
                </a:solidFill>
                <a:ea typeface="+mn-ea"/>
                <a:cs typeface="+mn-cs"/>
              </a:rPr>
              <a:t>ite		</a:t>
            </a:r>
            <a:r>
              <a:rPr lang="en-US" dirty="0" smtClean="0">
                <a:ea typeface="ＭＳ Ｐゴシック" charset="0"/>
              </a:rPr>
              <a:t>BrO</a:t>
            </a:r>
            <a:r>
              <a:rPr lang="en-US" baseline="-25000" dirty="0" smtClean="0">
                <a:ea typeface="ＭＳ Ｐゴシック" charset="0"/>
              </a:rPr>
              <a:t>2</a:t>
            </a:r>
            <a:r>
              <a:rPr lang="en-US" baseline="30000" dirty="0" smtClean="0">
                <a:ea typeface="ＭＳ Ｐゴシック" charset="0"/>
              </a:rPr>
              <a:t>–</a:t>
            </a:r>
            <a:r>
              <a:rPr lang="en-US" dirty="0" smtClean="0">
                <a:ea typeface="ＭＳ Ｐゴシック" charset="0"/>
              </a:rPr>
              <a:t>	</a:t>
            </a:r>
            <a:r>
              <a:rPr lang="pt-BR" dirty="0" smtClean="0">
                <a:ea typeface="ＭＳ Ｐゴシック" charset="0"/>
              </a:rPr>
              <a:t>brom</a:t>
            </a:r>
            <a:r>
              <a:rPr lang="pt-BR" i="1" dirty="0" smtClean="0">
                <a:solidFill>
                  <a:srgbClr val="FF66FF"/>
                </a:solidFill>
                <a:ea typeface="ＭＳ Ｐゴシック" charset="0"/>
              </a:rPr>
              <a:t>ite</a:t>
            </a:r>
            <a:endParaRPr lang="en-US" dirty="0" smtClean="0">
              <a:solidFill>
                <a:srgbClr val="FF66FF"/>
              </a:solidFill>
              <a:ea typeface="+mn-ea"/>
              <a:cs typeface="+mn-cs"/>
            </a:endParaRPr>
          </a:p>
          <a:p>
            <a:pPr lvl="2">
              <a:buFontTx/>
              <a:buNone/>
              <a:defRPr/>
            </a:pPr>
            <a:r>
              <a:rPr lang="en-US" dirty="0" smtClean="0">
                <a:ea typeface="+mn-ea"/>
                <a:cs typeface="+mn-cs"/>
              </a:rPr>
              <a:t>ClO</a:t>
            </a:r>
            <a:r>
              <a:rPr lang="en-US" baseline="-25000" dirty="0" smtClean="0">
                <a:ea typeface="+mn-ea"/>
                <a:cs typeface="+mn-cs"/>
              </a:rPr>
              <a:t>3</a:t>
            </a:r>
            <a:r>
              <a:rPr lang="en-US" baseline="30000" dirty="0" smtClean="0">
                <a:ea typeface="+mn-ea"/>
                <a:cs typeface="+mn-cs"/>
              </a:rPr>
              <a:t>–</a:t>
            </a:r>
            <a:r>
              <a:rPr lang="en-US" dirty="0" smtClean="0">
                <a:ea typeface="+mn-ea"/>
                <a:cs typeface="+mn-cs"/>
              </a:rPr>
              <a:t>	</a:t>
            </a:r>
            <a:r>
              <a:rPr lang="pt-BR" dirty="0" smtClean="0">
                <a:ea typeface="+mn-ea"/>
                <a:cs typeface="+mn-cs"/>
              </a:rPr>
              <a:t>chlor</a:t>
            </a:r>
            <a:r>
              <a:rPr lang="pt-BR" i="1" dirty="0" smtClean="0">
                <a:solidFill>
                  <a:srgbClr val="FF66FF"/>
                </a:solidFill>
                <a:ea typeface="+mn-ea"/>
                <a:cs typeface="+mn-cs"/>
              </a:rPr>
              <a:t>ate		</a:t>
            </a:r>
            <a:r>
              <a:rPr lang="en-US" dirty="0" smtClean="0">
                <a:ea typeface="ＭＳ Ｐゴシック" charset="0"/>
              </a:rPr>
              <a:t>BrO</a:t>
            </a:r>
            <a:r>
              <a:rPr lang="en-US" baseline="-25000" dirty="0" smtClean="0">
                <a:ea typeface="ＭＳ Ｐゴシック" charset="0"/>
              </a:rPr>
              <a:t>3</a:t>
            </a:r>
            <a:r>
              <a:rPr lang="en-US" baseline="30000" dirty="0" smtClean="0">
                <a:ea typeface="ＭＳ Ｐゴシック" charset="0"/>
              </a:rPr>
              <a:t>–</a:t>
            </a:r>
            <a:r>
              <a:rPr lang="en-US" dirty="0" smtClean="0">
                <a:ea typeface="ＭＳ Ｐゴシック" charset="0"/>
              </a:rPr>
              <a:t>	</a:t>
            </a:r>
            <a:r>
              <a:rPr lang="pt-BR" dirty="0" smtClean="0">
                <a:ea typeface="ＭＳ Ｐゴシック" charset="0"/>
              </a:rPr>
              <a:t>brom</a:t>
            </a:r>
            <a:r>
              <a:rPr lang="pt-BR" i="1" dirty="0" smtClean="0">
                <a:solidFill>
                  <a:srgbClr val="FF66FF"/>
                </a:solidFill>
                <a:ea typeface="ＭＳ Ｐゴシック" charset="0"/>
              </a:rPr>
              <a:t>ate</a:t>
            </a:r>
            <a:r>
              <a:rPr lang="pt-BR" i="1" dirty="0" smtClean="0">
                <a:solidFill>
                  <a:srgbClr val="FF66FF"/>
                </a:solidFill>
                <a:ea typeface="+mn-ea"/>
                <a:cs typeface="+mn-cs"/>
              </a:rPr>
              <a:t>	</a:t>
            </a:r>
            <a:endParaRPr lang="en-US" dirty="0" smtClean="0">
              <a:solidFill>
                <a:srgbClr val="FF66FF"/>
              </a:solidFill>
              <a:ea typeface="+mn-ea"/>
              <a:cs typeface="+mn-cs"/>
            </a:endParaRPr>
          </a:p>
          <a:p>
            <a:pPr lvl="2">
              <a:buFontTx/>
              <a:buNone/>
              <a:defRPr/>
            </a:pPr>
            <a:r>
              <a:rPr lang="en-US" dirty="0" smtClean="0">
                <a:ea typeface="+mn-ea"/>
                <a:cs typeface="+mn-cs"/>
              </a:rPr>
              <a:t>ClO</a:t>
            </a:r>
            <a:r>
              <a:rPr lang="en-US" baseline="-25000" dirty="0" smtClean="0">
                <a:ea typeface="+mn-ea"/>
                <a:cs typeface="+mn-cs"/>
              </a:rPr>
              <a:t>4</a:t>
            </a:r>
            <a:r>
              <a:rPr lang="en-US" baseline="30000" dirty="0" smtClean="0">
                <a:ea typeface="+mn-ea"/>
                <a:cs typeface="+mn-cs"/>
              </a:rPr>
              <a:t>–</a:t>
            </a:r>
            <a:r>
              <a:rPr lang="en-US" dirty="0" smtClean="0">
                <a:ea typeface="+mn-ea"/>
                <a:cs typeface="+mn-cs"/>
              </a:rPr>
              <a:t>	</a:t>
            </a:r>
            <a:r>
              <a:rPr lang="en-US" i="1" dirty="0" smtClean="0">
                <a:solidFill>
                  <a:srgbClr val="FF66FF"/>
                </a:solidFill>
                <a:ea typeface="+mn-ea"/>
                <a:cs typeface="+mn-cs"/>
              </a:rPr>
              <a:t>per</a:t>
            </a:r>
            <a:r>
              <a:rPr lang="en-US" i="1" dirty="0" smtClean="0">
                <a:ea typeface="+mn-ea"/>
                <a:cs typeface="+mn-cs"/>
              </a:rPr>
              <a:t>c</a:t>
            </a:r>
            <a:r>
              <a:rPr lang="en-US" dirty="0" smtClean="0">
                <a:ea typeface="+mn-ea"/>
                <a:cs typeface="+mn-cs"/>
              </a:rPr>
              <a:t>hlor</a:t>
            </a:r>
            <a:r>
              <a:rPr lang="en-US" i="1" dirty="0" smtClean="0">
                <a:solidFill>
                  <a:srgbClr val="FF66FF"/>
                </a:solidFill>
                <a:ea typeface="+mn-ea"/>
                <a:cs typeface="+mn-cs"/>
              </a:rPr>
              <a:t>ate		</a:t>
            </a:r>
            <a:r>
              <a:rPr lang="en-US" dirty="0" smtClean="0">
                <a:ea typeface="ＭＳ Ｐゴシック" charset="0"/>
              </a:rPr>
              <a:t>BrO</a:t>
            </a:r>
            <a:r>
              <a:rPr lang="en-US" baseline="-25000" dirty="0" smtClean="0">
                <a:ea typeface="ＭＳ Ｐゴシック" charset="0"/>
              </a:rPr>
              <a:t>4</a:t>
            </a:r>
            <a:r>
              <a:rPr lang="en-US" baseline="30000" dirty="0" smtClean="0">
                <a:ea typeface="ＭＳ Ｐゴシック" charset="0"/>
              </a:rPr>
              <a:t>–</a:t>
            </a:r>
            <a:r>
              <a:rPr lang="en-US" dirty="0" smtClean="0">
                <a:ea typeface="ＭＳ Ｐゴシック" charset="0"/>
              </a:rPr>
              <a:t>	</a:t>
            </a:r>
            <a:r>
              <a:rPr lang="en-US" i="1" dirty="0" err="1" smtClean="0">
                <a:solidFill>
                  <a:srgbClr val="FF66FF"/>
                </a:solidFill>
                <a:ea typeface="ＭＳ Ｐゴシック" charset="0"/>
              </a:rPr>
              <a:t>per</a:t>
            </a:r>
            <a:r>
              <a:rPr lang="en-US" dirty="0" err="1" smtClean="0">
                <a:ea typeface="ＭＳ Ｐゴシック" charset="0"/>
              </a:rPr>
              <a:t>brom</a:t>
            </a:r>
            <a:r>
              <a:rPr lang="en-US" i="1" dirty="0" err="1" smtClean="0">
                <a:solidFill>
                  <a:srgbClr val="FF66FF"/>
                </a:solidFill>
                <a:ea typeface="ＭＳ Ｐゴシック" charset="0"/>
              </a:rPr>
              <a:t>ate</a:t>
            </a:r>
            <a:endParaRPr lang="en-US" dirty="0" smtClean="0">
              <a:solidFill>
                <a:srgbClr val="FF66FF"/>
              </a:solidFill>
              <a:ea typeface="ＭＳ Ｐゴシック" charset="0"/>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Hydrated Ionic Compounds</a:t>
            </a:r>
          </a:p>
        </p:txBody>
      </p:sp>
      <p:sp>
        <p:nvSpPr>
          <p:cNvPr id="3" name="Content Placeholder 2"/>
          <p:cNvSpPr>
            <a:spLocks noGrp="1"/>
          </p:cNvSpPr>
          <p:nvPr>
            <p:ph idx="1"/>
          </p:nvPr>
        </p:nvSpPr>
        <p:spPr>
          <a:xfrm>
            <a:off x="508000" y="1219200"/>
            <a:ext cx="10972800" cy="4370388"/>
          </a:xfrm>
        </p:spPr>
        <p:txBody>
          <a:bodyPr/>
          <a:lstStyle/>
          <a:p>
            <a:pPr>
              <a:defRPr/>
            </a:pPr>
            <a:r>
              <a:rPr lang="en-US" b="1" dirty="0" smtClean="0">
                <a:ea typeface="+mn-ea"/>
                <a:cs typeface="+mn-cs"/>
              </a:rPr>
              <a:t>Hydrates </a:t>
            </a:r>
            <a:r>
              <a:rPr lang="en-US" dirty="0" smtClean="0">
                <a:ea typeface="+mn-ea"/>
                <a:cs typeface="+mn-cs"/>
              </a:rPr>
              <a:t>are ionic compounds containing  a specific number of water molecules associated with each formula unit. </a:t>
            </a:r>
          </a:p>
          <a:p>
            <a:pPr>
              <a:defRPr/>
            </a:pPr>
            <a:endParaRPr lang="en-US" sz="1050" dirty="0" smtClean="0">
              <a:ea typeface="+mn-ea"/>
              <a:cs typeface="+mn-cs"/>
            </a:endParaRPr>
          </a:p>
          <a:p>
            <a:pPr lvl="1">
              <a:defRPr/>
            </a:pPr>
            <a:r>
              <a:rPr lang="en-US" dirty="0" smtClean="0">
                <a:ea typeface="+mn-ea"/>
                <a:cs typeface="+mn-cs"/>
              </a:rPr>
              <a:t>For example, the formula for </a:t>
            </a:r>
            <a:r>
              <a:rPr lang="en-US" dirty="0" err="1" smtClean="0">
                <a:ea typeface="+mn-ea"/>
                <a:cs typeface="+mn-cs"/>
              </a:rPr>
              <a:t>epsom</a:t>
            </a:r>
            <a:r>
              <a:rPr lang="en-US" dirty="0" smtClean="0">
                <a:ea typeface="+mn-ea"/>
                <a:cs typeface="+mn-cs"/>
              </a:rPr>
              <a:t> salts is  MgSO</a:t>
            </a:r>
            <a:r>
              <a:rPr lang="en-US" baseline="-25000" dirty="0" smtClean="0">
                <a:ea typeface="+mn-ea"/>
                <a:cs typeface="+mn-cs"/>
              </a:rPr>
              <a:t>4 </a:t>
            </a:r>
            <a:r>
              <a:rPr lang="en-US" dirty="0" smtClean="0">
                <a:ea typeface="+mn-ea"/>
                <a:cs typeface="+mn-cs"/>
              </a:rPr>
              <a:t>• 7H</a:t>
            </a:r>
            <a:r>
              <a:rPr lang="en-US" baseline="-25000" dirty="0" smtClean="0">
                <a:ea typeface="+mn-ea"/>
                <a:cs typeface="+mn-cs"/>
              </a:rPr>
              <a:t>2</a:t>
            </a:r>
            <a:r>
              <a:rPr lang="en-US" dirty="0" smtClean="0">
                <a:ea typeface="+mn-ea"/>
                <a:cs typeface="+mn-cs"/>
              </a:rPr>
              <a:t>O.</a:t>
            </a:r>
          </a:p>
          <a:p>
            <a:pPr lvl="1">
              <a:defRPr/>
            </a:pPr>
            <a:r>
              <a:rPr lang="en-US" dirty="0" smtClean="0">
                <a:ea typeface="+mn-ea"/>
                <a:cs typeface="+mn-cs"/>
              </a:rPr>
              <a:t>Its systematic name is </a:t>
            </a:r>
            <a:r>
              <a:rPr lang="en-US" dirty="0" smtClean="0">
                <a:solidFill>
                  <a:srgbClr val="333399"/>
                </a:solidFill>
                <a:ea typeface="+mn-ea"/>
                <a:cs typeface="+mn-cs"/>
              </a:rPr>
              <a:t>magnesium sulfate </a:t>
            </a:r>
            <a:r>
              <a:rPr lang="en-US" dirty="0" err="1" smtClean="0">
                <a:solidFill>
                  <a:srgbClr val="333399"/>
                </a:solidFill>
                <a:ea typeface="+mn-ea"/>
                <a:cs typeface="+mn-cs"/>
              </a:rPr>
              <a:t>heptahydrate</a:t>
            </a:r>
            <a:r>
              <a:rPr lang="en-US" dirty="0" smtClean="0">
                <a:solidFill>
                  <a:srgbClr val="333399"/>
                </a:solidFill>
                <a:ea typeface="+mn-ea"/>
                <a:cs typeface="+mn-cs"/>
              </a:rPr>
              <a:t>. </a:t>
            </a:r>
          </a:p>
          <a:p>
            <a:pPr lvl="1">
              <a:buFontTx/>
              <a:buNone/>
              <a:defRPr/>
            </a:pPr>
            <a:endParaRPr lang="en-US" sz="1050" dirty="0" smtClean="0">
              <a:solidFill>
                <a:srgbClr val="333399"/>
              </a:solidFill>
              <a:ea typeface="+mn-ea"/>
              <a:cs typeface="+mn-cs"/>
            </a:endParaRPr>
          </a:p>
          <a:p>
            <a:pPr lvl="1">
              <a:defRPr/>
            </a:pPr>
            <a:r>
              <a:rPr lang="en-US" dirty="0" smtClean="0">
                <a:solidFill>
                  <a:srgbClr val="333399"/>
                </a:solidFill>
                <a:ea typeface="+mn-ea"/>
                <a:cs typeface="+mn-cs"/>
              </a:rPr>
              <a:t>CoCl</a:t>
            </a:r>
            <a:r>
              <a:rPr lang="en-US" baseline="-25000" dirty="0" smtClean="0">
                <a:solidFill>
                  <a:srgbClr val="333399"/>
                </a:solidFill>
                <a:ea typeface="+mn-ea"/>
                <a:cs typeface="+mn-cs"/>
              </a:rPr>
              <a:t>2 </a:t>
            </a:r>
            <a:r>
              <a:rPr lang="en-US" sz="2400" dirty="0" smtClean="0">
                <a:solidFill>
                  <a:srgbClr val="333399"/>
                </a:solidFill>
                <a:ea typeface="ＭＳ Ｐゴシック" charset="0"/>
              </a:rPr>
              <a:t>• </a:t>
            </a:r>
            <a:r>
              <a:rPr lang="en-US" dirty="0" smtClean="0">
                <a:solidFill>
                  <a:srgbClr val="333399"/>
                </a:solidFill>
                <a:ea typeface="+mn-ea"/>
                <a:cs typeface="+mn-cs"/>
              </a:rPr>
              <a:t>6H</a:t>
            </a:r>
            <a:r>
              <a:rPr lang="en-US" baseline="-25000" dirty="0" smtClean="0">
                <a:solidFill>
                  <a:srgbClr val="333399"/>
                </a:solidFill>
                <a:ea typeface="+mn-ea"/>
                <a:cs typeface="+mn-cs"/>
              </a:rPr>
              <a:t>2</a:t>
            </a:r>
            <a:r>
              <a:rPr lang="en-US" dirty="0" smtClean="0">
                <a:solidFill>
                  <a:srgbClr val="333399"/>
                </a:solidFill>
                <a:ea typeface="+mn-ea"/>
                <a:cs typeface="+mn-cs"/>
              </a:rPr>
              <a:t>O is cobalt(II)chloride </a:t>
            </a:r>
            <a:r>
              <a:rPr lang="en-US" dirty="0" err="1" smtClean="0">
                <a:solidFill>
                  <a:srgbClr val="333399"/>
                </a:solidFill>
                <a:ea typeface="+mn-ea"/>
                <a:cs typeface="+mn-cs"/>
              </a:rPr>
              <a:t>hexahydrate</a:t>
            </a:r>
            <a:r>
              <a:rPr lang="en-US" dirty="0" smtClean="0">
                <a:solidFill>
                  <a:srgbClr val="333399"/>
                </a:solidFill>
                <a:ea typeface="+mn-ea"/>
                <a:cs typeface="+mn-cs"/>
              </a:rPr>
              <a:t>.</a:t>
            </a:r>
            <a:endParaRPr lang="en-US" dirty="0">
              <a:solidFill>
                <a:srgbClr val="333399"/>
              </a:solidFill>
              <a:ea typeface="ＭＳ Ｐゴシック" charset="0"/>
            </a:endParaRP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Content Placeholder 5"/>
          <p:cNvSpPr>
            <a:spLocks noGrp="1"/>
          </p:cNvSpPr>
          <p:nvPr>
            <p:ph sz="half" idx="1"/>
          </p:nvPr>
        </p:nvSpPr>
        <p:spPr>
          <a:xfrm>
            <a:off x="508000" y="762001"/>
            <a:ext cx="5384800" cy="6124575"/>
          </a:xfrm>
        </p:spPr>
        <p:txBody>
          <a:bodyPr/>
          <a:lstStyle/>
          <a:p>
            <a:pPr marL="0" indent="0">
              <a:buFontTx/>
              <a:buNone/>
              <a:defRPr/>
            </a:pPr>
            <a:r>
              <a:rPr lang="en-US" dirty="0" smtClean="0">
                <a:ea typeface="ＭＳ Ｐゴシック" pitchFamily="34" charset="-128"/>
              </a:rPr>
              <a:t>Common hydrate prefixes</a:t>
            </a:r>
          </a:p>
          <a:p>
            <a:pPr>
              <a:defRPr/>
            </a:pPr>
            <a:r>
              <a:rPr lang="en-US" dirty="0" smtClean="0">
                <a:ea typeface="ＭＳ Ｐゴシック" pitchFamily="34" charset="-128"/>
              </a:rPr>
              <a:t>hemi = ½</a:t>
            </a:r>
          </a:p>
          <a:p>
            <a:pPr>
              <a:defRPr/>
            </a:pPr>
            <a:r>
              <a:rPr lang="en-US" dirty="0" smtClean="0">
                <a:ea typeface="ＭＳ Ｐゴシック" pitchFamily="34" charset="-128"/>
              </a:rPr>
              <a:t>mono = 1</a:t>
            </a:r>
          </a:p>
          <a:p>
            <a:pPr>
              <a:defRPr/>
            </a:pPr>
            <a:r>
              <a:rPr lang="en-US" dirty="0" smtClean="0">
                <a:ea typeface="ＭＳ Ｐゴシック" pitchFamily="34" charset="-128"/>
              </a:rPr>
              <a:t>di = 2</a:t>
            </a:r>
          </a:p>
          <a:p>
            <a:pPr>
              <a:defRPr/>
            </a:pPr>
            <a:r>
              <a:rPr lang="en-US" dirty="0" smtClean="0">
                <a:ea typeface="ＭＳ Ｐゴシック" pitchFamily="34" charset="-128"/>
              </a:rPr>
              <a:t>tri = 3</a:t>
            </a:r>
          </a:p>
          <a:p>
            <a:pPr>
              <a:defRPr/>
            </a:pPr>
            <a:r>
              <a:rPr lang="en-US" dirty="0" smtClean="0">
                <a:ea typeface="ＭＳ Ｐゴシック" pitchFamily="34" charset="-128"/>
              </a:rPr>
              <a:t>tetra = 4</a:t>
            </a:r>
          </a:p>
          <a:p>
            <a:pPr>
              <a:defRPr/>
            </a:pPr>
            <a:r>
              <a:rPr lang="en-US" dirty="0" err="1" smtClean="0">
                <a:ea typeface="ＭＳ Ｐゴシック" pitchFamily="34" charset="-128"/>
              </a:rPr>
              <a:t>penta</a:t>
            </a:r>
            <a:r>
              <a:rPr lang="en-US" dirty="0" smtClean="0">
                <a:ea typeface="ＭＳ Ｐゴシック" pitchFamily="34" charset="-128"/>
              </a:rPr>
              <a:t> = 5</a:t>
            </a:r>
          </a:p>
          <a:p>
            <a:pPr>
              <a:defRPr/>
            </a:pPr>
            <a:r>
              <a:rPr lang="en-US" dirty="0" err="1" smtClean="0">
                <a:ea typeface="ＭＳ Ｐゴシック" pitchFamily="34" charset="-128"/>
              </a:rPr>
              <a:t>hexa</a:t>
            </a:r>
            <a:r>
              <a:rPr lang="en-US" dirty="0" smtClean="0">
                <a:ea typeface="ＭＳ Ｐゴシック" pitchFamily="34" charset="-128"/>
              </a:rPr>
              <a:t> = 6</a:t>
            </a:r>
          </a:p>
          <a:p>
            <a:pPr>
              <a:defRPr/>
            </a:pPr>
            <a:r>
              <a:rPr lang="en-US" dirty="0" err="1" smtClean="0">
                <a:ea typeface="ＭＳ Ｐゴシック" pitchFamily="34" charset="-128"/>
              </a:rPr>
              <a:t>hepta</a:t>
            </a:r>
            <a:r>
              <a:rPr lang="en-US" dirty="0" smtClean="0">
                <a:ea typeface="ＭＳ Ｐゴシック" pitchFamily="34" charset="-128"/>
              </a:rPr>
              <a:t> = 7</a:t>
            </a:r>
          </a:p>
          <a:p>
            <a:pPr>
              <a:defRPr/>
            </a:pPr>
            <a:r>
              <a:rPr lang="en-US" dirty="0" err="1" smtClean="0">
                <a:ea typeface="ＭＳ Ｐゴシック" pitchFamily="34" charset="-128"/>
              </a:rPr>
              <a:t>octa</a:t>
            </a:r>
            <a:r>
              <a:rPr lang="en-US" dirty="0" smtClean="0">
                <a:ea typeface="ＭＳ Ｐゴシック" pitchFamily="34" charset="-128"/>
              </a:rPr>
              <a:t> = 8</a:t>
            </a:r>
          </a:p>
          <a:p>
            <a:pPr>
              <a:defRPr/>
            </a:pPr>
            <a:endParaRPr lang="en-US" dirty="0" smtClean="0">
              <a:ea typeface="ＭＳ Ｐゴシック" pitchFamily="34" charset="-128"/>
            </a:endParaRPr>
          </a:p>
        </p:txBody>
      </p:sp>
      <p:sp>
        <p:nvSpPr>
          <p:cNvPr id="7" name="Content Placeholder 6"/>
          <p:cNvSpPr>
            <a:spLocks noGrp="1"/>
          </p:cNvSpPr>
          <p:nvPr>
            <p:ph sz="half" idx="2"/>
          </p:nvPr>
        </p:nvSpPr>
        <p:spPr>
          <a:xfrm>
            <a:off x="4876800" y="1295401"/>
            <a:ext cx="7112000" cy="4016375"/>
          </a:xfrm>
        </p:spPr>
        <p:txBody>
          <a:bodyPr/>
          <a:lstStyle/>
          <a:p>
            <a:pPr lvl="1">
              <a:buFontTx/>
              <a:buNone/>
              <a:defRPr/>
            </a:pPr>
            <a:r>
              <a:rPr lang="en-US" dirty="0" smtClean="0">
                <a:ea typeface="ＭＳ Ｐゴシック" charset="0"/>
              </a:rPr>
              <a:t>	</a:t>
            </a:r>
            <a:r>
              <a:rPr lang="en-US" sz="2800" dirty="0" smtClean="0">
                <a:ea typeface="ＭＳ Ｐゴシック" charset="0"/>
              </a:rPr>
              <a:t>Other common hydrated ionic compounds and their names are as follows</a:t>
            </a:r>
            <a:r>
              <a:rPr lang="en-US" dirty="0" smtClean="0">
                <a:ea typeface="ＭＳ Ｐゴシック" charset="0"/>
              </a:rPr>
              <a:t>:</a:t>
            </a:r>
          </a:p>
          <a:p>
            <a:pPr lvl="1">
              <a:buFontTx/>
              <a:buNone/>
              <a:defRPr/>
            </a:pPr>
            <a:endParaRPr lang="en-US" sz="1050" dirty="0" smtClean="0">
              <a:ea typeface="ＭＳ Ｐゴシック" charset="0"/>
            </a:endParaRPr>
          </a:p>
          <a:p>
            <a:pPr lvl="1">
              <a:defRPr/>
            </a:pPr>
            <a:r>
              <a:rPr lang="en-US" dirty="0" smtClean="0">
                <a:ea typeface="ＭＳ Ｐゴシック" charset="0"/>
              </a:rPr>
              <a:t>CaSO</a:t>
            </a:r>
            <a:r>
              <a:rPr lang="en-US" baseline="-25000" dirty="0" smtClean="0">
                <a:ea typeface="ＭＳ Ｐゴシック" charset="0"/>
              </a:rPr>
              <a:t>4 </a:t>
            </a:r>
            <a:r>
              <a:rPr lang="en-US" sz="1800" dirty="0" smtClean="0">
                <a:ea typeface="ＭＳ Ｐゴシック" charset="0"/>
              </a:rPr>
              <a:t>• </a:t>
            </a:r>
            <a:r>
              <a:rPr lang="en-US" dirty="0" smtClean="0">
                <a:ea typeface="ＭＳ Ｐゴシック" charset="0"/>
              </a:rPr>
              <a:t>1/2H</a:t>
            </a:r>
            <a:r>
              <a:rPr lang="en-US" baseline="-25000" dirty="0" smtClean="0">
                <a:ea typeface="ＭＳ Ｐゴシック" charset="0"/>
              </a:rPr>
              <a:t>2</a:t>
            </a:r>
            <a:r>
              <a:rPr lang="en-US" dirty="0" smtClean="0">
                <a:ea typeface="ＭＳ Ｐゴシック" charset="0"/>
              </a:rPr>
              <a:t>O is called calcium sulfate hemihydrate.</a:t>
            </a:r>
          </a:p>
          <a:p>
            <a:pPr lvl="1">
              <a:defRPr/>
            </a:pPr>
            <a:r>
              <a:rPr lang="en-US" dirty="0" smtClean="0">
                <a:ea typeface="ＭＳ Ｐゴシック" charset="0"/>
              </a:rPr>
              <a:t>BaCl</a:t>
            </a:r>
            <a:r>
              <a:rPr lang="en-US" baseline="-25000" dirty="0" smtClean="0">
                <a:ea typeface="ＭＳ Ｐゴシック" charset="0"/>
              </a:rPr>
              <a:t>2</a:t>
            </a:r>
            <a:r>
              <a:rPr lang="en-US" dirty="0" smtClean="0">
                <a:ea typeface="ＭＳ Ｐゴシック" charset="0"/>
              </a:rPr>
              <a:t> </a:t>
            </a:r>
            <a:r>
              <a:rPr lang="en-US" sz="1800" dirty="0" smtClean="0">
                <a:ea typeface="ＭＳ Ｐゴシック" charset="0"/>
              </a:rPr>
              <a:t>• </a:t>
            </a:r>
            <a:r>
              <a:rPr lang="en-US" dirty="0" smtClean="0">
                <a:ea typeface="ＭＳ Ｐゴシック" charset="0"/>
              </a:rPr>
              <a:t>6H</a:t>
            </a:r>
            <a:r>
              <a:rPr lang="en-US" baseline="-25000" dirty="0" smtClean="0">
                <a:ea typeface="ＭＳ Ｐゴシック" charset="0"/>
              </a:rPr>
              <a:t>2</a:t>
            </a:r>
            <a:r>
              <a:rPr lang="en-US" dirty="0" smtClean="0">
                <a:ea typeface="ＭＳ Ｐゴシック" charset="0"/>
              </a:rPr>
              <a:t>O is called barium chloride </a:t>
            </a:r>
            <a:r>
              <a:rPr lang="en-US" dirty="0" err="1" smtClean="0">
                <a:ea typeface="ＭＳ Ｐゴシック" charset="0"/>
              </a:rPr>
              <a:t>hexahydrate</a:t>
            </a:r>
            <a:r>
              <a:rPr lang="en-US" dirty="0" smtClean="0">
                <a:ea typeface="ＭＳ Ｐゴシック" charset="0"/>
              </a:rPr>
              <a:t>.</a:t>
            </a:r>
          </a:p>
          <a:p>
            <a:pPr lvl="1">
              <a:defRPr/>
            </a:pPr>
            <a:r>
              <a:rPr lang="en-US" dirty="0" smtClean="0">
                <a:ea typeface="ＭＳ Ｐゴシック" charset="0"/>
              </a:rPr>
              <a:t>CuSO</a:t>
            </a:r>
            <a:r>
              <a:rPr lang="en-US" baseline="-25000" dirty="0" smtClean="0">
                <a:ea typeface="ＭＳ Ｐゴシック" charset="0"/>
              </a:rPr>
              <a:t>4</a:t>
            </a:r>
            <a:r>
              <a:rPr lang="en-US" dirty="0" smtClean="0">
                <a:ea typeface="ＭＳ Ｐゴシック" charset="0"/>
              </a:rPr>
              <a:t> </a:t>
            </a:r>
            <a:r>
              <a:rPr lang="en-US" sz="1800" dirty="0" smtClean="0">
                <a:ea typeface="ＭＳ Ｐゴシック" charset="0"/>
              </a:rPr>
              <a:t>• </a:t>
            </a:r>
            <a:r>
              <a:rPr lang="en-US" dirty="0" smtClean="0">
                <a:ea typeface="ＭＳ Ｐゴシック" charset="0"/>
              </a:rPr>
              <a:t>6H</a:t>
            </a:r>
            <a:r>
              <a:rPr lang="en-US" baseline="-25000" dirty="0" smtClean="0">
                <a:ea typeface="ＭＳ Ｐゴシック" charset="0"/>
              </a:rPr>
              <a:t>2</a:t>
            </a:r>
            <a:r>
              <a:rPr lang="en-US" dirty="0" smtClean="0">
                <a:ea typeface="ＭＳ Ｐゴシック" charset="0"/>
              </a:rPr>
              <a:t>O is called copper sulfate </a:t>
            </a:r>
            <a:r>
              <a:rPr lang="en-US" dirty="0" err="1" smtClean="0">
                <a:ea typeface="ＭＳ Ｐゴシック" charset="0"/>
              </a:rPr>
              <a:t>hexahydrate</a:t>
            </a:r>
            <a:r>
              <a:rPr lang="en-US" dirty="0" smtClean="0">
                <a:ea typeface="ＭＳ Ｐゴシック" charset="0"/>
              </a:rPr>
              <a:t>.</a:t>
            </a:r>
            <a:endParaRPr lang="en-US" dirty="0">
              <a:ea typeface="ＭＳ Ｐゴシック" charset="0"/>
            </a:endParaRPr>
          </a:p>
        </p:txBody>
      </p:sp>
      <p:sp>
        <p:nvSpPr>
          <p:cNvPr id="61444" name="Title 4"/>
          <p:cNvSpPr>
            <a:spLocks noGrp="1"/>
          </p:cNvSpPr>
          <p:nvPr>
            <p:ph type="title"/>
          </p:nvPr>
        </p:nvSpPr>
        <p:spPr bwMode="auto">
          <a:xfrm>
            <a:off x="0" y="1"/>
            <a:ext cx="12192000" cy="677108"/>
          </a:xfr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Hydrates</a:t>
            </a: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5"/>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Molecular Compounds: Formulas and Names</a:t>
            </a:r>
          </a:p>
        </p:txBody>
      </p:sp>
      <p:sp>
        <p:nvSpPr>
          <p:cNvPr id="7" name="Content Placeholder 6"/>
          <p:cNvSpPr>
            <a:spLocks noGrp="1"/>
          </p:cNvSpPr>
          <p:nvPr>
            <p:ph idx="1"/>
          </p:nvPr>
        </p:nvSpPr>
        <p:spPr>
          <a:xfrm>
            <a:off x="486833" y="1141413"/>
            <a:ext cx="10972800" cy="4705350"/>
          </a:xfrm>
        </p:spPr>
        <p:txBody>
          <a:bodyPr/>
          <a:lstStyle/>
          <a:p>
            <a:pPr>
              <a:defRPr/>
            </a:pPr>
            <a:r>
              <a:rPr lang="en-US" dirty="0" smtClean="0">
                <a:ea typeface="+mn-ea"/>
                <a:cs typeface="+mn-cs"/>
              </a:rPr>
              <a:t>The formula for a molecular compound </a:t>
            </a:r>
            <a:r>
              <a:rPr lang="en-US" i="1" dirty="0" smtClean="0">
                <a:ea typeface="+mn-ea"/>
                <a:cs typeface="+mn-cs"/>
              </a:rPr>
              <a:t>cannot</a:t>
            </a:r>
            <a:r>
              <a:rPr lang="en-US" dirty="0" smtClean="0">
                <a:ea typeface="+mn-ea"/>
                <a:cs typeface="+mn-cs"/>
              </a:rPr>
              <a:t> readily be determined from its constituent elements because the same combination of elements may form many different molecular compounds, each with a different formula. </a:t>
            </a:r>
          </a:p>
          <a:p>
            <a:pPr>
              <a:defRPr/>
            </a:pPr>
            <a:endParaRPr lang="en-US" sz="1050" dirty="0" smtClean="0">
              <a:ea typeface="+mn-ea"/>
              <a:cs typeface="+mn-cs"/>
            </a:endParaRPr>
          </a:p>
          <a:p>
            <a:pPr lvl="1">
              <a:defRPr/>
            </a:pPr>
            <a:r>
              <a:rPr lang="en-US" dirty="0" smtClean="0">
                <a:ea typeface="+mn-ea"/>
                <a:cs typeface="+mn-cs"/>
              </a:rPr>
              <a:t>Nitrogen and oxygen form all of the following unique molecular compounds:</a:t>
            </a:r>
            <a:br>
              <a:rPr lang="en-US" dirty="0" smtClean="0">
                <a:ea typeface="+mn-ea"/>
                <a:cs typeface="+mn-cs"/>
              </a:rPr>
            </a:br>
            <a:r>
              <a:rPr lang="en-US" dirty="0" smtClean="0">
                <a:ea typeface="ＭＳ Ｐゴシック" charset="0"/>
              </a:rPr>
              <a:t>NO, NO</a:t>
            </a:r>
            <a:r>
              <a:rPr lang="en-US" baseline="-25000" dirty="0" smtClean="0">
                <a:ea typeface="ＭＳ Ｐゴシック" charset="0"/>
              </a:rPr>
              <a:t>2</a:t>
            </a:r>
            <a:r>
              <a:rPr lang="en-US" dirty="0" smtClean="0">
                <a:ea typeface="ＭＳ Ｐゴシック" charset="0"/>
              </a:rPr>
              <a:t>, N</a:t>
            </a:r>
            <a:r>
              <a:rPr lang="en-US" baseline="-25000" dirty="0" smtClean="0">
                <a:ea typeface="ＭＳ Ｐゴシック" charset="0"/>
              </a:rPr>
              <a:t>2</a:t>
            </a:r>
            <a:r>
              <a:rPr lang="en-US" dirty="0" smtClean="0">
                <a:ea typeface="ＭＳ Ｐゴシック" charset="0"/>
              </a:rPr>
              <a:t>O, N</a:t>
            </a:r>
            <a:r>
              <a:rPr lang="en-US" baseline="-25000" dirty="0" smtClean="0">
                <a:ea typeface="ＭＳ Ｐゴシック" charset="0"/>
              </a:rPr>
              <a:t>2</a:t>
            </a:r>
            <a:r>
              <a:rPr lang="en-US" dirty="0" smtClean="0">
                <a:ea typeface="ＭＳ Ｐゴシック" charset="0"/>
              </a:rPr>
              <a:t>O</a:t>
            </a:r>
            <a:r>
              <a:rPr lang="en-US" baseline="-25000" dirty="0" smtClean="0">
                <a:ea typeface="ＭＳ Ｐゴシック" charset="0"/>
              </a:rPr>
              <a:t>3</a:t>
            </a:r>
            <a:r>
              <a:rPr lang="en-US" dirty="0" smtClean="0">
                <a:ea typeface="ＭＳ Ｐゴシック" charset="0"/>
              </a:rPr>
              <a:t>, N</a:t>
            </a:r>
            <a:r>
              <a:rPr lang="en-US" baseline="-25000" dirty="0" smtClean="0">
                <a:ea typeface="ＭＳ Ｐゴシック" charset="0"/>
              </a:rPr>
              <a:t>2</a:t>
            </a:r>
            <a:r>
              <a:rPr lang="en-US" dirty="0" smtClean="0">
                <a:ea typeface="ＭＳ Ｐゴシック" charset="0"/>
              </a:rPr>
              <a:t>O</a:t>
            </a:r>
            <a:r>
              <a:rPr lang="en-US" baseline="-25000" dirty="0" smtClean="0">
                <a:ea typeface="ＭＳ Ｐゴシック" charset="0"/>
              </a:rPr>
              <a:t>4</a:t>
            </a:r>
            <a:r>
              <a:rPr lang="en-US" dirty="0" smtClean="0">
                <a:ea typeface="ＭＳ Ｐゴシック" charset="0"/>
              </a:rPr>
              <a:t>, and N</a:t>
            </a:r>
            <a:r>
              <a:rPr lang="en-US" baseline="-25000" dirty="0" smtClean="0">
                <a:ea typeface="ＭＳ Ｐゴシック" charset="0"/>
              </a:rPr>
              <a:t>2</a:t>
            </a:r>
            <a:r>
              <a:rPr lang="en-US" dirty="0" smtClean="0">
                <a:ea typeface="ＭＳ Ｐゴシック" charset="0"/>
              </a:rPr>
              <a:t>O</a:t>
            </a:r>
            <a:r>
              <a:rPr lang="en-US" baseline="-25000" dirty="0" smtClean="0">
                <a:ea typeface="ＭＳ Ｐゴシック" charset="0"/>
              </a:rPr>
              <a:t>5</a:t>
            </a:r>
            <a:r>
              <a:rPr lang="en-US" dirty="0" smtClean="0">
                <a:ea typeface="ＭＳ Ｐゴシック" charset="0"/>
              </a:rPr>
              <a:t>.</a:t>
            </a:r>
            <a:endParaRPr lang="en-US" dirty="0">
              <a:ea typeface="ＭＳ Ｐゴシック" charset="0"/>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Molecular Compounds</a:t>
            </a:r>
          </a:p>
        </p:txBody>
      </p:sp>
      <p:sp>
        <p:nvSpPr>
          <p:cNvPr id="3" name="Content Placeholder 2"/>
          <p:cNvSpPr>
            <a:spLocks noGrp="1"/>
          </p:cNvSpPr>
          <p:nvPr>
            <p:ph idx="1"/>
          </p:nvPr>
        </p:nvSpPr>
        <p:spPr>
          <a:xfrm>
            <a:off x="508000" y="914400"/>
            <a:ext cx="10972800" cy="5207000"/>
          </a:xfrm>
        </p:spPr>
        <p:txBody>
          <a:bodyPr/>
          <a:lstStyle/>
          <a:p>
            <a:pPr>
              <a:defRPr/>
            </a:pPr>
            <a:r>
              <a:rPr lang="en-US" i="1" dirty="0" smtClean="0">
                <a:solidFill>
                  <a:srgbClr val="333399"/>
                </a:solidFill>
                <a:ea typeface="+mn-ea"/>
                <a:cs typeface="+mn-cs"/>
              </a:rPr>
              <a:t>Molecular compounds are composed of two or more nonmetals</a:t>
            </a:r>
            <a:r>
              <a:rPr lang="en-US" dirty="0" smtClean="0">
                <a:solidFill>
                  <a:srgbClr val="333399"/>
                </a:solidFill>
                <a:ea typeface="+mn-ea"/>
                <a:cs typeface="+mn-cs"/>
              </a:rPr>
              <a:t>.</a:t>
            </a:r>
          </a:p>
          <a:p>
            <a:pPr>
              <a:buFontTx/>
              <a:buNone/>
              <a:defRPr/>
            </a:pPr>
            <a:endParaRPr lang="en-US" sz="1050" dirty="0" smtClean="0">
              <a:solidFill>
                <a:srgbClr val="333399"/>
              </a:solidFill>
              <a:ea typeface="+mn-ea"/>
              <a:cs typeface="+mn-cs"/>
            </a:endParaRPr>
          </a:p>
          <a:p>
            <a:pPr>
              <a:defRPr/>
            </a:pPr>
            <a:r>
              <a:rPr lang="en-US" dirty="0" smtClean="0">
                <a:ea typeface="+mn-ea"/>
                <a:cs typeface="+mn-cs"/>
              </a:rPr>
              <a:t>Generally, write the name of the element with the smallest group number first. </a:t>
            </a:r>
          </a:p>
          <a:p>
            <a:pPr>
              <a:buFontTx/>
              <a:buNone/>
              <a:defRPr/>
            </a:pPr>
            <a:endParaRPr lang="en-US" sz="1050" dirty="0" smtClean="0">
              <a:ea typeface="+mn-ea"/>
              <a:cs typeface="+mn-cs"/>
            </a:endParaRPr>
          </a:p>
          <a:p>
            <a:pPr>
              <a:defRPr/>
            </a:pPr>
            <a:r>
              <a:rPr lang="en-US" dirty="0" smtClean="0">
                <a:ea typeface="+mn-ea"/>
                <a:cs typeface="+mn-cs"/>
              </a:rPr>
              <a:t>If the two elements lie in the same group, then write the element with the greatest row number first.</a:t>
            </a:r>
          </a:p>
          <a:p>
            <a:pPr lvl="1">
              <a:defRPr/>
            </a:pPr>
            <a:r>
              <a:rPr lang="en-US" dirty="0" smtClean="0">
                <a:ea typeface="+mn-ea"/>
                <a:cs typeface="+mn-cs"/>
              </a:rPr>
              <a:t>The prefixes given to each element indicate the number of atoms present.</a:t>
            </a:r>
            <a:endParaRPr lang="en-US" dirty="0">
              <a:ea typeface="ＭＳ Ｐゴシック" charset="0"/>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Binary Molecular Compounds</a:t>
            </a:r>
          </a:p>
        </p:txBody>
      </p:sp>
      <p:sp>
        <p:nvSpPr>
          <p:cNvPr id="115714" name="Content Placeholder 2"/>
          <p:cNvSpPr>
            <a:spLocks noGrp="1"/>
          </p:cNvSpPr>
          <p:nvPr>
            <p:ph idx="1"/>
          </p:nvPr>
        </p:nvSpPr>
        <p:spPr>
          <a:xfrm>
            <a:off x="304800" y="1066801"/>
            <a:ext cx="10972800" cy="5311775"/>
          </a:xfrm>
        </p:spPr>
        <p:txBody>
          <a:bodyPr/>
          <a:lstStyle/>
          <a:p>
            <a:pPr>
              <a:defRPr/>
            </a:pPr>
            <a:endParaRPr lang="en-US" dirty="0" smtClean="0">
              <a:ea typeface="ＭＳ Ｐゴシック" pitchFamily="34" charset="-128"/>
            </a:endParaRPr>
          </a:p>
          <a:p>
            <a:pPr>
              <a:defRPr/>
            </a:pPr>
            <a:endParaRPr lang="en-US" dirty="0" smtClean="0">
              <a:ea typeface="ＭＳ Ｐゴシック" pitchFamily="34" charset="-128"/>
            </a:endParaRPr>
          </a:p>
          <a:p>
            <a:pPr>
              <a:defRPr/>
            </a:pPr>
            <a:r>
              <a:rPr lang="en-US" dirty="0" smtClean="0">
                <a:ea typeface="ＭＳ Ｐゴシック" pitchFamily="34" charset="-128"/>
              </a:rPr>
              <a:t>These prefixes are the same as those used in naming hydrates:</a:t>
            </a:r>
          </a:p>
          <a:p>
            <a:pPr lvl="1">
              <a:buFontTx/>
              <a:buNone/>
              <a:defRPr/>
            </a:pPr>
            <a:r>
              <a:rPr lang="en-US" dirty="0" smtClean="0">
                <a:ea typeface="ＭＳ Ｐゴシック" pitchFamily="34" charset="-128"/>
              </a:rPr>
              <a:t>			mono = 1		</a:t>
            </a:r>
            <a:r>
              <a:rPr lang="en-US" dirty="0" err="1" smtClean="0">
                <a:ea typeface="ＭＳ Ｐゴシック" pitchFamily="34" charset="-128"/>
              </a:rPr>
              <a:t>hexa</a:t>
            </a:r>
            <a:r>
              <a:rPr lang="en-US" dirty="0" smtClean="0">
                <a:ea typeface="ＭＳ Ｐゴシック" pitchFamily="34" charset="-128"/>
              </a:rPr>
              <a:t> = 6</a:t>
            </a:r>
            <a:br>
              <a:rPr lang="en-US" dirty="0" smtClean="0">
                <a:ea typeface="ＭＳ Ｐゴシック" pitchFamily="34" charset="-128"/>
              </a:rPr>
            </a:br>
            <a:r>
              <a:rPr lang="en-US" dirty="0" smtClean="0">
                <a:ea typeface="ＭＳ Ｐゴシック" pitchFamily="34" charset="-128"/>
              </a:rPr>
              <a:t>		di = 2			</a:t>
            </a:r>
            <a:r>
              <a:rPr lang="en-US" dirty="0" err="1" smtClean="0">
                <a:ea typeface="ＭＳ Ｐゴシック" pitchFamily="34" charset="-128"/>
              </a:rPr>
              <a:t>hepta</a:t>
            </a:r>
            <a:r>
              <a:rPr lang="en-US" dirty="0" smtClean="0">
                <a:ea typeface="ＭＳ Ｐゴシック" pitchFamily="34" charset="-128"/>
              </a:rPr>
              <a:t> = 7</a:t>
            </a:r>
            <a:br>
              <a:rPr lang="en-US" dirty="0" smtClean="0">
                <a:ea typeface="ＭＳ Ｐゴシック" pitchFamily="34" charset="-128"/>
              </a:rPr>
            </a:br>
            <a:r>
              <a:rPr lang="en-US" dirty="0" smtClean="0">
                <a:ea typeface="ＭＳ Ｐゴシック" pitchFamily="34" charset="-128"/>
              </a:rPr>
              <a:t>		tri = 3			</a:t>
            </a:r>
            <a:r>
              <a:rPr lang="en-US" dirty="0" err="1" smtClean="0">
                <a:ea typeface="ＭＳ Ｐゴシック" pitchFamily="34" charset="-128"/>
              </a:rPr>
              <a:t>octa</a:t>
            </a:r>
            <a:r>
              <a:rPr lang="en-US" dirty="0" smtClean="0">
                <a:ea typeface="ＭＳ Ｐゴシック" pitchFamily="34" charset="-128"/>
              </a:rPr>
              <a:t> = 8</a:t>
            </a:r>
            <a:br>
              <a:rPr lang="en-US" dirty="0" smtClean="0">
                <a:ea typeface="ＭＳ Ｐゴシック" pitchFamily="34" charset="-128"/>
              </a:rPr>
            </a:br>
            <a:r>
              <a:rPr lang="en-US" dirty="0" smtClean="0">
                <a:ea typeface="ＭＳ Ｐゴシック" pitchFamily="34" charset="-128"/>
              </a:rPr>
              <a:t>		tetra = 4		</a:t>
            </a:r>
            <a:r>
              <a:rPr lang="en-US" dirty="0" err="1" smtClean="0">
                <a:ea typeface="ＭＳ Ｐゴシック" pitchFamily="34" charset="-128"/>
              </a:rPr>
              <a:t>nona</a:t>
            </a:r>
            <a:r>
              <a:rPr lang="en-US" dirty="0" smtClean="0">
                <a:ea typeface="ＭＳ Ｐゴシック" pitchFamily="34" charset="-128"/>
              </a:rPr>
              <a:t> = 9</a:t>
            </a:r>
            <a:br>
              <a:rPr lang="en-US" dirty="0" smtClean="0">
                <a:ea typeface="ＭＳ Ｐゴシック" pitchFamily="34" charset="-128"/>
              </a:rPr>
            </a:br>
            <a:r>
              <a:rPr lang="en-US" dirty="0" smtClean="0">
                <a:ea typeface="ＭＳ Ｐゴシック" pitchFamily="34" charset="-128"/>
              </a:rPr>
              <a:t>		</a:t>
            </a:r>
            <a:r>
              <a:rPr lang="en-US" dirty="0" err="1" smtClean="0">
                <a:ea typeface="ＭＳ Ｐゴシック" pitchFamily="34" charset="-128"/>
              </a:rPr>
              <a:t>penta</a:t>
            </a:r>
            <a:r>
              <a:rPr lang="en-US" dirty="0" smtClean="0">
                <a:ea typeface="ＭＳ Ｐゴシック" pitchFamily="34" charset="-128"/>
              </a:rPr>
              <a:t> = 5		</a:t>
            </a:r>
            <a:r>
              <a:rPr lang="en-US" dirty="0" err="1" smtClean="0">
                <a:ea typeface="ＭＳ Ｐゴシック" pitchFamily="34" charset="-128"/>
              </a:rPr>
              <a:t>deca</a:t>
            </a:r>
            <a:r>
              <a:rPr lang="en-US" dirty="0" smtClean="0">
                <a:ea typeface="ＭＳ Ｐゴシック" pitchFamily="34" charset="-128"/>
              </a:rPr>
              <a:t> = 10</a:t>
            </a:r>
          </a:p>
          <a:p>
            <a:pPr marL="347472" lvl="1" indent="0">
              <a:spcBef>
                <a:spcPts val="672"/>
              </a:spcBef>
              <a:buFontTx/>
              <a:buNone/>
              <a:defRPr/>
            </a:pPr>
            <a:r>
              <a:rPr lang="en-US" sz="2400" dirty="0" smtClean="0">
                <a:ea typeface="ＭＳ Ｐゴシック" pitchFamily="34" charset="-128"/>
              </a:rPr>
              <a:t>If there is only one atom of the </a:t>
            </a:r>
            <a:r>
              <a:rPr lang="en-US" sz="2400" i="1" dirty="0" smtClean="0">
                <a:ea typeface="ＭＳ Ｐゴシック" pitchFamily="34" charset="-128"/>
              </a:rPr>
              <a:t>first element</a:t>
            </a:r>
            <a:r>
              <a:rPr lang="en-US" sz="2400" dirty="0" smtClean="0">
                <a:ea typeface="ＭＳ Ｐゴシック" pitchFamily="34" charset="-128"/>
              </a:rPr>
              <a:t> in the formula, the prefix </a:t>
            </a:r>
            <a:r>
              <a:rPr lang="en-US" sz="2400" i="1" dirty="0" smtClean="0">
                <a:ea typeface="ＭＳ Ｐゴシック" pitchFamily="34" charset="-128"/>
              </a:rPr>
              <a:t>mono</a:t>
            </a:r>
            <a:r>
              <a:rPr lang="en-US" sz="2400" dirty="0" smtClean="0">
                <a:ea typeface="ＭＳ Ｐゴシック" pitchFamily="34" charset="-128"/>
              </a:rPr>
              <a:t>- is normally omitted.</a:t>
            </a:r>
          </a:p>
        </p:txBody>
      </p:sp>
      <p:pic>
        <p:nvPicPr>
          <p:cNvPr id="64516" name="Picture 1"/>
          <p:cNvPicPr>
            <a:picLocks noChangeAspect="1"/>
          </p:cNvPicPr>
          <p:nvPr/>
        </p:nvPicPr>
        <p:blipFill>
          <a:blip r:embed="rId3" cstate="print"/>
          <a:srcRect b="6198"/>
          <a:stretch>
            <a:fillRect/>
          </a:stretch>
        </p:blipFill>
        <p:spPr bwMode="auto">
          <a:xfrm>
            <a:off x="1936751" y="673100"/>
            <a:ext cx="8390467" cy="1531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Acids</a:t>
            </a:r>
          </a:p>
        </p:txBody>
      </p:sp>
      <p:sp>
        <p:nvSpPr>
          <p:cNvPr id="3" name="Content Placeholder 2"/>
          <p:cNvSpPr>
            <a:spLocks noGrp="1"/>
          </p:cNvSpPr>
          <p:nvPr>
            <p:ph idx="1"/>
          </p:nvPr>
        </p:nvSpPr>
        <p:spPr>
          <a:xfrm>
            <a:off x="486834" y="1141414"/>
            <a:ext cx="11197167" cy="4911725"/>
          </a:xfrm>
        </p:spPr>
        <p:txBody>
          <a:bodyPr/>
          <a:lstStyle/>
          <a:p>
            <a:pPr>
              <a:defRPr/>
            </a:pPr>
            <a:r>
              <a:rPr lang="en-US" dirty="0" smtClean="0">
                <a:ea typeface="+mn-ea"/>
                <a:cs typeface="+mn-cs"/>
              </a:rPr>
              <a:t>Acids are molecular compounds that release hydrogen ions (H</a:t>
            </a:r>
            <a:r>
              <a:rPr lang="en-US" baseline="30000" dirty="0" smtClean="0">
                <a:ea typeface="+mn-ea"/>
                <a:cs typeface="+mn-cs"/>
              </a:rPr>
              <a:t>+</a:t>
            </a:r>
            <a:r>
              <a:rPr lang="en-US" dirty="0" smtClean="0">
                <a:ea typeface="+mn-ea"/>
                <a:cs typeface="+mn-cs"/>
              </a:rPr>
              <a:t>) when dissolved in water. </a:t>
            </a:r>
          </a:p>
          <a:p>
            <a:pPr>
              <a:defRPr/>
            </a:pPr>
            <a:endParaRPr lang="en-US" sz="1050" dirty="0" smtClean="0">
              <a:ea typeface="+mn-ea"/>
              <a:cs typeface="+mn-cs"/>
            </a:endParaRPr>
          </a:p>
          <a:p>
            <a:pPr>
              <a:defRPr/>
            </a:pPr>
            <a:r>
              <a:rPr lang="en-US" dirty="0" smtClean="0">
                <a:ea typeface="+mn-ea"/>
                <a:cs typeface="+mn-cs"/>
              </a:rPr>
              <a:t>Acids are composed of hydrogen, usually written first in their formula, and one or more nonmetals, written second.</a:t>
            </a:r>
          </a:p>
          <a:p>
            <a:pPr>
              <a:buFontTx/>
              <a:buNone/>
              <a:defRPr/>
            </a:pPr>
            <a:endParaRPr lang="en-US" sz="1050" dirty="0" smtClean="0">
              <a:ea typeface="+mn-ea"/>
              <a:cs typeface="+mn-cs"/>
            </a:endParaRPr>
          </a:p>
          <a:p>
            <a:pPr lvl="1">
              <a:defRPr/>
            </a:pPr>
            <a:r>
              <a:rPr lang="en-US" dirty="0" err="1" smtClean="0">
                <a:ea typeface="+mn-ea"/>
                <a:cs typeface="+mn-cs"/>
              </a:rPr>
              <a:t>HCl</a:t>
            </a:r>
            <a:r>
              <a:rPr lang="en-US" dirty="0" smtClean="0">
                <a:ea typeface="+mn-ea"/>
                <a:cs typeface="+mn-cs"/>
              </a:rPr>
              <a:t> is a molecular compound that, when dissolved in water, forms </a:t>
            </a:r>
            <a:r>
              <a:rPr lang="en-US" i="1" dirty="0" smtClean="0">
                <a:ea typeface="+mn-ea"/>
                <a:cs typeface="+mn-cs"/>
              </a:rPr>
              <a:t>H</a:t>
            </a:r>
            <a:r>
              <a:rPr lang="en-US" i="1" baseline="30000" dirty="0" smtClean="0">
                <a:ea typeface="+mn-ea"/>
                <a:cs typeface="+mn-cs"/>
              </a:rPr>
              <a:t>+</a:t>
            </a:r>
            <a:r>
              <a:rPr lang="en-US" i="1" baseline="-25000" dirty="0" smtClean="0">
                <a:ea typeface="+mn-ea"/>
                <a:cs typeface="+mn-cs"/>
              </a:rPr>
              <a:t>(</a:t>
            </a:r>
            <a:r>
              <a:rPr lang="en-US" i="1" baseline="-25000" dirty="0" err="1" smtClean="0">
                <a:ea typeface="+mn-ea"/>
                <a:cs typeface="+mn-cs"/>
              </a:rPr>
              <a:t>aq</a:t>
            </a:r>
            <a:r>
              <a:rPr lang="en-US" i="1" baseline="-25000" dirty="0" smtClean="0">
                <a:ea typeface="+mn-ea"/>
                <a:cs typeface="+mn-cs"/>
              </a:rPr>
              <a:t>)</a:t>
            </a:r>
            <a:r>
              <a:rPr lang="en-US" i="1" dirty="0" smtClean="0">
                <a:ea typeface="+mn-ea"/>
                <a:cs typeface="+mn-cs"/>
              </a:rPr>
              <a:t> </a:t>
            </a:r>
            <a:r>
              <a:rPr lang="en-US" dirty="0" smtClean="0">
                <a:ea typeface="+mn-ea"/>
                <a:cs typeface="+mn-cs"/>
              </a:rPr>
              <a:t>and </a:t>
            </a:r>
            <a:r>
              <a:rPr lang="en-US" i="1" dirty="0" err="1" smtClean="0">
                <a:ea typeface="+mn-ea"/>
                <a:cs typeface="+mn-cs"/>
              </a:rPr>
              <a:t>Cl</a:t>
            </a:r>
            <a:r>
              <a:rPr lang="en-US" i="1" baseline="30000" dirty="0" smtClean="0">
                <a:ea typeface="+mn-ea"/>
                <a:cs typeface="+mn-cs"/>
              </a:rPr>
              <a:t>–</a:t>
            </a:r>
            <a:r>
              <a:rPr lang="en-US" i="1" baseline="-25000" dirty="0" smtClean="0">
                <a:ea typeface="+mn-ea"/>
                <a:cs typeface="+mn-cs"/>
              </a:rPr>
              <a:t>(</a:t>
            </a:r>
            <a:r>
              <a:rPr lang="en-US" i="1" baseline="-25000" dirty="0" err="1" smtClean="0">
                <a:ea typeface="+mn-ea"/>
                <a:cs typeface="+mn-cs"/>
              </a:rPr>
              <a:t>aq</a:t>
            </a:r>
            <a:r>
              <a:rPr lang="en-US" i="1" baseline="-25000" dirty="0" smtClean="0">
                <a:ea typeface="+mn-ea"/>
                <a:cs typeface="+mn-cs"/>
              </a:rPr>
              <a:t>) </a:t>
            </a:r>
            <a:r>
              <a:rPr lang="en-US" dirty="0" smtClean="0">
                <a:ea typeface="+mn-ea"/>
                <a:cs typeface="+mn-cs"/>
              </a:rPr>
              <a:t>ions, where </a:t>
            </a:r>
            <a:r>
              <a:rPr lang="en-US" i="1" dirty="0" smtClean="0">
                <a:ea typeface="+mn-ea"/>
                <a:cs typeface="+mn-cs"/>
              </a:rPr>
              <a:t>aqueous</a:t>
            </a:r>
            <a:r>
              <a:rPr lang="en-US" dirty="0" smtClean="0">
                <a:ea typeface="+mn-ea"/>
                <a:cs typeface="+mn-cs"/>
              </a:rPr>
              <a:t> (</a:t>
            </a:r>
            <a:r>
              <a:rPr lang="en-US" i="1" dirty="0" err="1" smtClean="0">
                <a:ea typeface="+mn-ea"/>
                <a:cs typeface="+mn-cs"/>
              </a:rPr>
              <a:t>aq</a:t>
            </a:r>
            <a:r>
              <a:rPr lang="en-US" dirty="0" smtClean="0">
                <a:ea typeface="+mn-ea"/>
                <a:cs typeface="+mn-cs"/>
              </a:rPr>
              <a:t>) means </a:t>
            </a:r>
            <a:r>
              <a:rPr lang="en-US" i="1" dirty="0" smtClean="0">
                <a:ea typeface="+mn-ea"/>
                <a:cs typeface="+mn-cs"/>
              </a:rPr>
              <a:t>dissolved in water</a:t>
            </a:r>
            <a:r>
              <a:rPr lang="en-US" dirty="0" smtClean="0">
                <a:ea typeface="+mn-ea"/>
                <a:cs typeface="+mn-cs"/>
              </a:rPr>
              <a:t>.</a:t>
            </a:r>
            <a:endParaRPr lang="en-US" dirty="0">
              <a:ea typeface="ＭＳ Ｐゴシック" charset="0"/>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Acids</a:t>
            </a:r>
          </a:p>
        </p:txBody>
      </p:sp>
      <p:sp>
        <p:nvSpPr>
          <p:cNvPr id="66563" name="Content Placeholder 2"/>
          <p:cNvSpPr>
            <a:spLocks noGrp="1"/>
          </p:cNvSpPr>
          <p:nvPr>
            <p:ph idx="1"/>
          </p:nvPr>
        </p:nvSpPr>
        <p:spPr>
          <a:xfrm>
            <a:off x="508000" y="914401"/>
            <a:ext cx="10972800" cy="5953125"/>
          </a:xfrm>
        </p:spPr>
        <p:txBody>
          <a:bodyPr/>
          <a:lstStyle/>
          <a:p>
            <a:r>
              <a:rPr lang="en-US" smtClean="0"/>
              <a:t>Acids are molecular compounds that form H</a:t>
            </a:r>
            <a:r>
              <a:rPr lang="en-US" baseline="30000" smtClean="0"/>
              <a:t>+</a:t>
            </a:r>
            <a:r>
              <a:rPr lang="en-US" smtClean="0"/>
              <a:t> when dissolved in water.</a:t>
            </a:r>
          </a:p>
          <a:p>
            <a:pPr marL="1200150" lvl="3" indent="-342900"/>
            <a:r>
              <a:rPr lang="en-US" sz="2400" smtClean="0"/>
              <a:t>To indicate the compound is dissolved in water (</a:t>
            </a:r>
            <a:r>
              <a:rPr lang="en-US" sz="2400" i="1" smtClean="0"/>
              <a:t>aq</a:t>
            </a:r>
            <a:r>
              <a:rPr lang="en-US" sz="2400" smtClean="0"/>
              <a:t>) is written after the formula.</a:t>
            </a:r>
          </a:p>
          <a:p>
            <a:pPr marL="1257300" lvl="4" indent="-342900"/>
            <a:r>
              <a:rPr lang="en-US" sz="2400" smtClean="0"/>
              <a:t>A compound is not considered an acid if it does not dissolve in water.</a:t>
            </a:r>
          </a:p>
          <a:p>
            <a:r>
              <a:rPr lang="en-US" smtClean="0"/>
              <a:t>Sour taste</a:t>
            </a:r>
          </a:p>
          <a:p>
            <a:r>
              <a:rPr lang="en-US" smtClean="0"/>
              <a:t>Dissolve many metals</a:t>
            </a:r>
          </a:p>
          <a:p>
            <a:pPr marL="1200150" lvl="3" indent="-342900"/>
            <a:r>
              <a:rPr lang="en-US" sz="2400" smtClean="0"/>
              <a:t>such as Zn, Fe, Mg; but not Au, Ag, Pt</a:t>
            </a:r>
          </a:p>
          <a:p>
            <a:r>
              <a:rPr lang="en-US" smtClean="0"/>
              <a:t>Formula generally starts with H</a:t>
            </a:r>
          </a:p>
          <a:p>
            <a:pPr marL="1200150" lvl="3" indent="-342900"/>
            <a:r>
              <a:rPr lang="en-US" sz="2400" smtClean="0"/>
              <a:t>e.g., HCl, H</a:t>
            </a:r>
            <a:r>
              <a:rPr lang="en-US" sz="2400" baseline="-25000" smtClean="0"/>
              <a:t>2</a:t>
            </a:r>
            <a:r>
              <a:rPr lang="en-US" sz="2400" smtClean="0"/>
              <a:t>SO</a:t>
            </a:r>
            <a:r>
              <a:rPr lang="en-US" sz="2400" baseline="-25000" smtClean="0"/>
              <a:t>4</a:t>
            </a:r>
            <a:endParaRPr lang="en-US" sz="2400" smtClean="0"/>
          </a:p>
          <a:p>
            <a:endParaRPr 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Physical and Chemical Properties</a:t>
            </a:r>
          </a:p>
        </p:txBody>
      </p:sp>
      <p:sp>
        <p:nvSpPr>
          <p:cNvPr id="80899" name="Content Placeholder 4"/>
          <p:cNvSpPr>
            <a:spLocks noGrp="1"/>
          </p:cNvSpPr>
          <p:nvPr>
            <p:ph sz="half" idx="1"/>
          </p:nvPr>
        </p:nvSpPr>
        <p:spPr>
          <a:xfrm>
            <a:off x="1676401" y="762001"/>
            <a:ext cx="4206875" cy="5305425"/>
          </a:xfrm>
        </p:spPr>
        <p:txBody>
          <a:bodyPr/>
          <a:lstStyle/>
          <a:p>
            <a:pPr eaLnBrk="1" hangingPunct="1"/>
            <a:r>
              <a:rPr lang="en-US" altLang="en-US" sz="3000">
                <a:ea typeface="ヒラギノ角ゴ Pro W3" pitchFamily="127" charset="-128"/>
              </a:rPr>
              <a:t>A </a:t>
            </a:r>
            <a:r>
              <a:rPr lang="en-US" altLang="en-US" sz="3000" b="1">
                <a:solidFill>
                  <a:srgbClr val="143C83"/>
                </a:solidFill>
                <a:ea typeface="ヒラギノ角ゴ Pro W3" pitchFamily="127" charset="-128"/>
              </a:rPr>
              <a:t>physical property</a:t>
            </a:r>
            <a:r>
              <a:rPr lang="en-US" altLang="en-US" sz="3000">
                <a:solidFill>
                  <a:srgbClr val="143C83"/>
                </a:solidFill>
                <a:ea typeface="ヒラギノ角ゴ Pro W3" pitchFamily="127" charset="-128"/>
              </a:rPr>
              <a:t> </a:t>
            </a:r>
            <a:r>
              <a:rPr lang="en-US" altLang="en-US" sz="3000">
                <a:ea typeface="ヒラギノ角ゴ Pro W3" pitchFamily="127" charset="-128"/>
              </a:rPr>
              <a:t>is a property that a substance displays without changing its composition.</a:t>
            </a:r>
          </a:p>
          <a:p>
            <a:pPr eaLnBrk="1" hangingPunct="1">
              <a:buFontTx/>
              <a:buNone/>
            </a:pPr>
            <a:endParaRPr lang="en-US" altLang="en-US" sz="2000">
              <a:ea typeface="ヒラギノ角ゴ Pro W3" pitchFamily="127" charset="-128"/>
            </a:endParaRPr>
          </a:p>
          <a:p>
            <a:pPr lvl="2" eaLnBrk="1" hangingPunct="1"/>
            <a:r>
              <a:rPr lang="en-US" altLang="en-US" smtClean="0">
                <a:ea typeface="ヒラギノ角ゴ Pro W3" pitchFamily="127" charset="-128"/>
              </a:rPr>
              <a:t>The smell of gasoline is a physical property.</a:t>
            </a:r>
          </a:p>
          <a:p>
            <a:pPr lvl="2" eaLnBrk="1" hangingPunct="1">
              <a:buFontTx/>
              <a:buNone/>
            </a:pPr>
            <a:endParaRPr lang="en-US" altLang="en-US">
              <a:ea typeface="ヒラギノ角ゴ Pro W3" pitchFamily="127" charset="-128"/>
            </a:endParaRPr>
          </a:p>
          <a:p>
            <a:pPr lvl="2" eaLnBrk="1" hangingPunct="1"/>
            <a:r>
              <a:rPr lang="en-US" altLang="en-US" smtClean="0">
                <a:ea typeface="ヒラギノ角ゴ Pro W3" pitchFamily="127" charset="-128"/>
              </a:rPr>
              <a:t>Odor, taste, color, appearance, melting point, boiling point, and density are all physical properties.</a:t>
            </a:r>
          </a:p>
        </p:txBody>
      </p:sp>
      <p:sp>
        <p:nvSpPr>
          <p:cNvPr id="80900" name="Content Placeholder 5"/>
          <p:cNvSpPr>
            <a:spLocks noGrp="1"/>
          </p:cNvSpPr>
          <p:nvPr>
            <p:ph sz="half" idx="2"/>
          </p:nvPr>
        </p:nvSpPr>
        <p:spPr>
          <a:xfrm>
            <a:off x="6172201" y="762001"/>
            <a:ext cx="4359275" cy="5300663"/>
          </a:xfrm>
        </p:spPr>
        <p:txBody>
          <a:bodyPr/>
          <a:lstStyle/>
          <a:p>
            <a:pPr eaLnBrk="1" hangingPunct="1"/>
            <a:r>
              <a:rPr lang="en-US" altLang="en-US" smtClean="0">
                <a:ea typeface="ヒラギノ角ゴ Pro W3" pitchFamily="127" charset="-128"/>
              </a:rPr>
              <a:t>A </a:t>
            </a:r>
            <a:r>
              <a:rPr lang="en-US" altLang="en-US" b="1" smtClean="0">
                <a:solidFill>
                  <a:srgbClr val="143C83"/>
                </a:solidFill>
                <a:ea typeface="ヒラギノ角ゴ Pro W3" pitchFamily="127" charset="-128"/>
              </a:rPr>
              <a:t>chemical property</a:t>
            </a:r>
            <a:r>
              <a:rPr lang="en-US" altLang="en-US" smtClean="0">
                <a:solidFill>
                  <a:srgbClr val="FF0000"/>
                </a:solidFill>
                <a:ea typeface="ヒラギノ角ゴ Pro W3" pitchFamily="127" charset="-128"/>
              </a:rPr>
              <a:t> </a:t>
            </a:r>
            <a:br>
              <a:rPr lang="en-US" altLang="en-US" smtClean="0">
                <a:solidFill>
                  <a:srgbClr val="FF0000"/>
                </a:solidFill>
                <a:ea typeface="ヒラギノ角ゴ Pro W3" pitchFamily="127" charset="-128"/>
              </a:rPr>
            </a:br>
            <a:r>
              <a:rPr lang="en-US" altLang="en-US" smtClean="0">
                <a:ea typeface="ヒラギノ角ゴ Pro W3" pitchFamily="127" charset="-128"/>
              </a:rPr>
              <a:t>is a property that a substance displays </a:t>
            </a:r>
            <a:br>
              <a:rPr lang="en-US" altLang="en-US" smtClean="0">
                <a:ea typeface="ヒラギノ角ゴ Pro W3" pitchFamily="127" charset="-128"/>
              </a:rPr>
            </a:br>
            <a:r>
              <a:rPr lang="en-US" altLang="en-US" smtClean="0">
                <a:ea typeface="ヒラギノ角ゴ Pro W3" pitchFamily="127" charset="-128"/>
              </a:rPr>
              <a:t>only by changing its composition via a chemical change (or chemical reaction).</a:t>
            </a:r>
          </a:p>
          <a:p>
            <a:pPr lvl="2" eaLnBrk="1" hangingPunct="1">
              <a:buFontTx/>
              <a:buNone/>
            </a:pPr>
            <a:endParaRPr lang="en-US" altLang="en-US" sz="1200">
              <a:ea typeface="ヒラギノ角ゴ Pro W3" pitchFamily="127" charset="-128"/>
            </a:endParaRPr>
          </a:p>
          <a:p>
            <a:pPr lvl="2" eaLnBrk="1" hangingPunct="1"/>
            <a:r>
              <a:rPr lang="en-US" altLang="en-US" smtClean="0">
                <a:ea typeface="ヒラギノ角ゴ Pro W3" pitchFamily="127" charset="-128"/>
              </a:rPr>
              <a:t>The flammability of gasoline, in contrast, is a chemical property.</a:t>
            </a:r>
          </a:p>
          <a:p>
            <a:pPr lvl="2" eaLnBrk="1" hangingPunct="1"/>
            <a:r>
              <a:rPr lang="en-US" altLang="en-US" smtClean="0">
                <a:ea typeface="ヒラギノ角ゴ Pro W3" pitchFamily="127" charset="-128"/>
              </a:rPr>
              <a:t>Chemical properties include corrosiveness, acidity, and toxicity.</a:t>
            </a:r>
          </a:p>
        </p:txBody>
      </p:sp>
    </p:spTree>
    <p:extLst>
      <p:ext uri="{BB962C8B-B14F-4D97-AF65-F5344CB8AC3E}">
        <p14:creationId xmlns:p14="http://schemas.microsoft.com/office/powerpoint/2010/main" xmlns="" val="3619970108"/>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p:cNvSpPr>
            <a:spLocks noGrp="1"/>
          </p:cNvSpPr>
          <p:nvPr>
            <p:ph sz="half" idx="1"/>
          </p:nvPr>
        </p:nvSpPr>
        <p:spPr>
          <a:xfrm>
            <a:off x="203200" y="762001"/>
            <a:ext cx="5689600" cy="5559425"/>
          </a:xfrm>
        </p:spPr>
        <p:txBody>
          <a:bodyPr/>
          <a:lstStyle/>
          <a:p>
            <a:endParaRPr lang="en-US" smtClean="0"/>
          </a:p>
          <a:p>
            <a:endParaRPr lang="en-US" smtClean="0"/>
          </a:p>
          <a:p>
            <a:endParaRPr lang="en-US" smtClean="0"/>
          </a:p>
          <a:p>
            <a:endParaRPr lang="en-US" smtClean="0"/>
          </a:p>
          <a:p>
            <a:endParaRPr lang="en-US" smtClean="0"/>
          </a:p>
          <a:p>
            <a:endParaRPr lang="en-US" smtClean="0"/>
          </a:p>
          <a:p>
            <a:pPr>
              <a:lnSpc>
                <a:spcPct val="90000"/>
              </a:lnSpc>
              <a:buSzPct val="120000"/>
            </a:pPr>
            <a:r>
              <a:rPr lang="en-US" smtClean="0"/>
              <a:t>Binary acids have H</a:t>
            </a:r>
            <a:r>
              <a:rPr lang="en-US" baseline="30000" smtClean="0"/>
              <a:t>+1</a:t>
            </a:r>
            <a:r>
              <a:rPr lang="en-US" smtClean="0"/>
              <a:t> cation and nonmetal anion.</a:t>
            </a:r>
          </a:p>
          <a:p>
            <a:pPr>
              <a:lnSpc>
                <a:spcPct val="90000"/>
              </a:lnSpc>
              <a:buSzPct val="120000"/>
            </a:pPr>
            <a:r>
              <a:rPr lang="en-US" smtClean="0"/>
              <a:t>Oxyacids have H</a:t>
            </a:r>
            <a:r>
              <a:rPr lang="en-US" baseline="30000" smtClean="0"/>
              <a:t>+</a:t>
            </a:r>
            <a:r>
              <a:rPr lang="en-US" smtClean="0"/>
              <a:t> cation and polyatomic anion.</a:t>
            </a:r>
          </a:p>
        </p:txBody>
      </p:sp>
      <p:sp>
        <p:nvSpPr>
          <p:cNvPr id="67587" name="Title 1"/>
          <p:cNvSpPr>
            <a:spLocks noGrp="1"/>
          </p:cNvSpPr>
          <p:nvPr>
            <p:ph type="title"/>
          </p:nvPr>
        </p:nvSpPr>
        <p:spPr bwMode="auto">
          <a:xfrm>
            <a:off x="0" y="1"/>
            <a:ext cx="12192000" cy="677108"/>
          </a:xfr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Acids</a:t>
            </a:r>
          </a:p>
        </p:txBody>
      </p:sp>
      <p:pic>
        <p:nvPicPr>
          <p:cNvPr id="67588" name="Picture 1"/>
          <p:cNvPicPr>
            <a:picLocks noChangeAspect="1"/>
          </p:cNvPicPr>
          <p:nvPr/>
        </p:nvPicPr>
        <p:blipFill>
          <a:blip r:embed="rId3" cstate="print"/>
          <a:srcRect b="2977"/>
          <a:stretch>
            <a:fillRect/>
          </a:stretch>
        </p:blipFill>
        <p:spPr bwMode="auto">
          <a:xfrm>
            <a:off x="370417" y="889000"/>
            <a:ext cx="5230283" cy="2693988"/>
          </a:xfrm>
          <a:prstGeom prst="rect">
            <a:avLst/>
          </a:prstGeom>
          <a:noFill/>
          <a:ln w="9525">
            <a:noFill/>
            <a:miter lim="800000"/>
            <a:headEnd/>
            <a:tailEnd/>
          </a:ln>
        </p:spPr>
      </p:pic>
      <p:pic>
        <p:nvPicPr>
          <p:cNvPr id="67589" name="Picture 3"/>
          <p:cNvPicPr>
            <a:picLocks noChangeAspect="1"/>
          </p:cNvPicPr>
          <p:nvPr/>
        </p:nvPicPr>
        <p:blipFill>
          <a:blip r:embed="rId4" cstate="print"/>
          <a:srcRect b="2779"/>
          <a:stretch>
            <a:fillRect/>
          </a:stretch>
        </p:blipFill>
        <p:spPr bwMode="auto">
          <a:xfrm>
            <a:off x="6038851" y="889000"/>
            <a:ext cx="5729816" cy="3722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Binary Acids</a:t>
            </a:r>
          </a:p>
        </p:txBody>
      </p:sp>
      <p:sp>
        <p:nvSpPr>
          <p:cNvPr id="68611" name="Content Placeholder 2"/>
          <p:cNvSpPr>
            <a:spLocks noGrp="1"/>
          </p:cNvSpPr>
          <p:nvPr>
            <p:ph idx="1"/>
          </p:nvPr>
        </p:nvSpPr>
        <p:spPr>
          <a:xfrm>
            <a:off x="508000" y="990601"/>
            <a:ext cx="11269133" cy="2849563"/>
          </a:xfrm>
        </p:spPr>
        <p:txBody>
          <a:bodyPr/>
          <a:lstStyle/>
          <a:p>
            <a:r>
              <a:rPr lang="en-US" smtClean="0"/>
              <a:t>Write a </a:t>
            </a:r>
            <a:r>
              <a:rPr lang="en-US" b="1" i="1" smtClean="0">
                <a:solidFill>
                  <a:schemeClr val="accent2"/>
                </a:solidFill>
              </a:rPr>
              <a:t>hydro-</a:t>
            </a:r>
            <a:r>
              <a:rPr lang="en-US" smtClean="0"/>
              <a:t> prefix.</a:t>
            </a:r>
          </a:p>
          <a:p>
            <a:r>
              <a:rPr lang="en-US" smtClean="0"/>
              <a:t>Follow with the nonmetal name.</a:t>
            </a:r>
          </a:p>
          <a:p>
            <a:r>
              <a:rPr lang="en-US" smtClean="0"/>
              <a:t>Change ending on nonmetal name to </a:t>
            </a:r>
            <a:r>
              <a:rPr lang="en-US" i="1" smtClean="0">
                <a:solidFill>
                  <a:schemeClr val="accent2"/>
                </a:solidFill>
              </a:rPr>
              <a:t>–ic</a:t>
            </a:r>
            <a:r>
              <a:rPr lang="en-US" smtClean="0"/>
              <a:t>.</a:t>
            </a:r>
            <a:endParaRPr lang="en-US" smtClean="0">
              <a:solidFill>
                <a:schemeClr val="accent2"/>
              </a:solidFill>
            </a:endParaRPr>
          </a:p>
          <a:p>
            <a:r>
              <a:rPr lang="en-US" smtClean="0"/>
              <a:t>Write the word </a:t>
            </a:r>
            <a:r>
              <a:rPr lang="en-US" b="1" smtClean="0">
                <a:solidFill>
                  <a:schemeClr val="accent2"/>
                </a:solidFill>
              </a:rPr>
              <a:t>acid</a:t>
            </a:r>
            <a:r>
              <a:rPr lang="en-US" smtClean="0"/>
              <a:t> at the end of the name.</a:t>
            </a:r>
          </a:p>
        </p:txBody>
      </p:sp>
      <p:pic>
        <p:nvPicPr>
          <p:cNvPr id="68612" name="Picture 1"/>
          <p:cNvPicPr>
            <a:picLocks noChangeAspect="1"/>
          </p:cNvPicPr>
          <p:nvPr/>
        </p:nvPicPr>
        <p:blipFill>
          <a:blip r:embed="rId3" cstate="print"/>
          <a:srcRect b="5917"/>
          <a:stretch>
            <a:fillRect/>
          </a:stretch>
        </p:blipFill>
        <p:spPr bwMode="auto">
          <a:xfrm>
            <a:off x="1341967" y="3675063"/>
            <a:ext cx="9618133" cy="245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Oxyacids</a:t>
            </a:r>
          </a:p>
        </p:txBody>
      </p:sp>
      <p:sp>
        <p:nvSpPr>
          <p:cNvPr id="69635" name="Content Placeholder 2"/>
          <p:cNvSpPr>
            <a:spLocks noGrp="1"/>
          </p:cNvSpPr>
          <p:nvPr>
            <p:ph idx="1"/>
          </p:nvPr>
        </p:nvSpPr>
        <p:spPr>
          <a:xfrm>
            <a:off x="486833" y="1141414"/>
            <a:ext cx="10972800" cy="2751137"/>
          </a:xfrm>
        </p:spPr>
        <p:txBody>
          <a:bodyPr/>
          <a:lstStyle/>
          <a:p>
            <a:r>
              <a:rPr lang="en-US" smtClean="0"/>
              <a:t>If polyatomic ion name ends in </a:t>
            </a:r>
            <a:r>
              <a:rPr lang="en-US" smtClean="0">
                <a:solidFill>
                  <a:schemeClr val="accent2"/>
                </a:solidFill>
              </a:rPr>
              <a:t>–</a:t>
            </a:r>
            <a:r>
              <a:rPr lang="en-US" i="1" smtClean="0">
                <a:solidFill>
                  <a:schemeClr val="accent2"/>
                </a:solidFill>
              </a:rPr>
              <a:t>ate</a:t>
            </a:r>
            <a:r>
              <a:rPr lang="en-US" i="1" smtClean="0"/>
              <a:t>, </a:t>
            </a:r>
            <a:r>
              <a:rPr lang="en-US" smtClean="0"/>
              <a:t>then change ending to </a:t>
            </a:r>
            <a:r>
              <a:rPr lang="en-US" i="1" smtClean="0">
                <a:solidFill>
                  <a:schemeClr val="accent2"/>
                </a:solidFill>
              </a:rPr>
              <a:t>–ic</a:t>
            </a:r>
            <a:r>
              <a:rPr lang="en-US" i="1" smtClean="0"/>
              <a:t> </a:t>
            </a:r>
            <a:r>
              <a:rPr lang="en-US" smtClean="0"/>
              <a:t>suffix.</a:t>
            </a:r>
          </a:p>
          <a:p>
            <a:r>
              <a:rPr lang="en-US" smtClean="0"/>
              <a:t>If polyatomic ion name ends in </a:t>
            </a:r>
            <a:r>
              <a:rPr lang="en-US" smtClean="0">
                <a:solidFill>
                  <a:schemeClr val="accent2"/>
                </a:solidFill>
              </a:rPr>
              <a:t>–</a:t>
            </a:r>
            <a:r>
              <a:rPr lang="en-US" i="1" smtClean="0">
                <a:solidFill>
                  <a:schemeClr val="accent2"/>
                </a:solidFill>
              </a:rPr>
              <a:t>ite</a:t>
            </a:r>
            <a:r>
              <a:rPr lang="en-US" smtClean="0"/>
              <a:t>, then change ending to </a:t>
            </a:r>
            <a:r>
              <a:rPr lang="en-US" smtClean="0">
                <a:solidFill>
                  <a:schemeClr val="accent2"/>
                </a:solidFill>
              </a:rPr>
              <a:t>–</a:t>
            </a:r>
            <a:r>
              <a:rPr lang="en-US" i="1" smtClean="0">
                <a:solidFill>
                  <a:schemeClr val="accent2"/>
                </a:solidFill>
              </a:rPr>
              <a:t>ous</a:t>
            </a:r>
            <a:r>
              <a:rPr lang="en-US" i="1" smtClean="0"/>
              <a:t> </a:t>
            </a:r>
            <a:r>
              <a:rPr lang="en-US" smtClean="0"/>
              <a:t>suffix.</a:t>
            </a:r>
          </a:p>
          <a:p>
            <a:r>
              <a:rPr lang="en-US" smtClean="0"/>
              <a:t>Write word </a:t>
            </a:r>
            <a:r>
              <a:rPr lang="en-US" b="1" smtClean="0">
                <a:solidFill>
                  <a:schemeClr val="accent2"/>
                </a:solidFill>
              </a:rPr>
              <a:t>acid</a:t>
            </a:r>
            <a:r>
              <a:rPr lang="en-US" b="1" smtClean="0"/>
              <a:t> </a:t>
            </a:r>
            <a:r>
              <a:rPr lang="en-US" smtClean="0"/>
              <a:t>at the end of all names.</a:t>
            </a:r>
          </a:p>
        </p:txBody>
      </p:sp>
      <p:graphicFrame>
        <p:nvGraphicFramePr>
          <p:cNvPr id="64531" name="Group 19"/>
          <p:cNvGraphicFramePr>
            <a:graphicFrameLocks noGrp="1"/>
          </p:cNvGraphicFramePr>
          <p:nvPr/>
        </p:nvGraphicFramePr>
        <p:xfrm>
          <a:off x="1274233" y="4102101"/>
          <a:ext cx="9662584" cy="2143125"/>
        </p:xfrm>
        <a:graphic>
          <a:graphicData uri="http://schemas.openxmlformats.org/drawingml/2006/table">
            <a:tbl>
              <a:tblPr/>
              <a:tblGrid>
                <a:gridCol w="4831292"/>
                <a:gridCol w="4831292"/>
              </a:tblGrid>
              <a:tr h="1065222">
                <a:tc>
                  <a:txBody>
                    <a:bodyPr/>
                    <a:lstStyle/>
                    <a:p>
                      <a:pPr marL="0" marR="0" lvl="0" indent="0" algn="just" defTabSz="914400" rtl="0" eaLnBrk="1" fontAlgn="base" latinLnBrk="0" hangingPunct="1">
                        <a:lnSpc>
                          <a:spcPts val="1200"/>
                        </a:lnSpc>
                        <a:spcBef>
                          <a:spcPct val="0"/>
                        </a:spcBef>
                        <a:spcAft>
                          <a:spcPct val="0"/>
                        </a:spcAft>
                        <a:buClrTx/>
                        <a:buSzTx/>
                        <a:buFontTx/>
                        <a:buNone/>
                        <a:tabLst/>
                      </a:pPr>
                      <a:endParaRPr kumimoji="0" lang="en-US" sz="2000" b="0" i="0" u="none" strike="noStrike" cap="none" normalizeH="0" baseline="0" dirty="0">
                        <a:ln>
                          <a:noFill/>
                        </a:ln>
                        <a:solidFill>
                          <a:srgbClr val="000000"/>
                        </a:solidFill>
                        <a:effectLst/>
                        <a:latin typeface="Times New Roman" charset="0"/>
                        <a:ea typeface="ＭＳ Ｐゴシック" charset="0"/>
                        <a:cs typeface="Times New Roman" charset="0"/>
                      </a:endParaRPr>
                    </a:p>
                    <a:p>
                      <a:pPr marL="0" marR="0" lvl="0" indent="0" algn="just" defTabSz="914400" rtl="0" eaLnBrk="1" fontAlgn="base" latinLnBrk="0" hangingPunct="1">
                        <a:lnSpc>
                          <a:spcPts val="12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Times New Roman" charset="0"/>
                          <a:ea typeface="ＭＳ Ｐゴシック" charset="0"/>
                          <a:cs typeface="Times New Roman" charset="0"/>
                        </a:rPr>
                        <a:t>oxyanions ending with -</a:t>
                      </a:r>
                      <a:r>
                        <a:rPr kumimoji="0" lang="en-US" sz="2000" b="0" i="1" u="none" strike="noStrike" cap="none" normalizeH="0" baseline="0" dirty="0">
                          <a:ln>
                            <a:noFill/>
                          </a:ln>
                          <a:solidFill>
                            <a:srgbClr val="000000"/>
                          </a:solidFill>
                          <a:effectLst/>
                          <a:latin typeface="Times New Roman" charset="0"/>
                          <a:ea typeface="ＭＳ Ｐゴシック" charset="0"/>
                          <a:cs typeface="Times New Roman" charset="0"/>
                        </a:rPr>
                        <a:t>ate</a:t>
                      </a:r>
                      <a:endParaRPr kumimoji="0" lang="en-US" sz="2000" b="0" i="0" u="none" strike="noStrike" cap="none" normalizeH="0" baseline="0" dirty="0">
                        <a:ln>
                          <a:noFill/>
                        </a:ln>
                        <a:solidFill>
                          <a:schemeClr val="tx1"/>
                        </a:solidFill>
                        <a:effectLst/>
                        <a:latin typeface="Times New Roman" charset="0"/>
                        <a:ea typeface="ＭＳ Ｐゴシック" charset="0"/>
                        <a:cs typeface="Times New Roman" charset="0"/>
                      </a:endParaRPr>
                    </a:p>
                  </a:txBody>
                  <a:tcPr marL="91428" marR="9142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ts val="12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Times New Roman" charset="0"/>
                        <a:ea typeface="ＭＳ Ｐゴシック" charset="0"/>
                        <a:cs typeface="Times New Roman" charset="0"/>
                      </a:endParaRPr>
                    </a:p>
                  </a:txBody>
                  <a:tcPr marL="91428" marR="9142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7903">
                <a:tc>
                  <a:txBody>
                    <a:bodyPr/>
                    <a:lstStyle/>
                    <a:p>
                      <a:pPr marL="0" marR="0" lvl="0" indent="0" algn="just" defTabSz="914400" rtl="0" eaLnBrk="1" fontAlgn="base" latinLnBrk="0" hangingPunct="1">
                        <a:lnSpc>
                          <a:spcPts val="12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Times New Roman" charset="0"/>
                        <a:ea typeface="ＭＳ Ｐゴシック" charset="0"/>
                        <a:cs typeface="Times New Roman" charset="0"/>
                      </a:endParaRPr>
                    </a:p>
                    <a:p>
                      <a:pPr marL="0" marR="0" lvl="0" indent="0" algn="just" defTabSz="914400" rtl="0" eaLnBrk="1" fontAlgn="base" latinLnBrk="0" hangingPunct="1">
                        <a:lnSpc>
                          <a:spcPts val="12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Times New Roman" charset="0"/>
                          <a:ea typeface="ＭＳ Ｐゴシック" charset="0"/>
                          <a:cs typeface="Times New Roman" charset="0"/>
                        </a:rPr>
                        <a:t>oxyanions ending with -</a:t>
                      </a:r>
                      <a:r>
                        <a:rPr kumimoji="0" lang="en-US" sz="2000" b="0" i="1" u="none" strike="noStrike" cap="none" normalizeH="0" baseline="0">
                          <a:ln>
                            <a:noFill/>
                          </a:ln>
                          <a:solidFill>
                            <a:schemeClr val="tx1"/>
                          </a:solidFill>
                          <a:effectLst/>
                          <a:latin typeface="Times New Roman" charset="0"/>
                          <a:ea typeface="ＭＳ Ｐゴシック" charset="0"/>
                          <a:cs typeface="Times New Roman" charset="0"/>
                        </a:rPr>
                        <a:t>ite</a:t>
                      </a:r>
                      <a:endParaRPr kumimoji="0" lang="en-US" sz="2000" b="0" i="0" u="none" strike="noStrike" cap="none" normalizeH="0" baseline="0">
                        <a:ln>
                          <a:noFill/>
                        </a:ln>
                        <a:solidFill>
                          <a:schemeClr val="tx1"/>
                        </a:solidFill>
                        <a:effectLst/>
                        <a:latin typeface="Times New Roman" charset="0"/>
                        <a:ea typeface="ＭＳ Ｐゴシック" charset="0"/>
                        <a:cs typeface="Times New Roman" charset="0"/>
                      </a:endParaRPr>
                    </a:p>
                  </a:txBody>
                  <a:tcPr marL="91428" marR="9142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ts val="12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Times New Roman" charset="0"/>
                        <a:ea typeface="ＭＳ Ｐゴシック" charset="0"/>
                        <a:cs typeface="Times New Roman" charset="0"/>
                      </a:endParaRPr>
                    </a:p>
                  </a:txBody>
                  <a:tcPr marL="91428" marR="9142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69647" name="Picture 1"/>
          <p:cNvPicPr>
            <a:picLocks noChangeAspect="1"/>
          </p:cNvPicPr>
          <p:nvPr/>
        </p:nvPicPr>
        <p:blipFill>
          <a:blip r:embed="rId3" cstate="print"/>
          <a:srcRect b="4260"/>
          <a:stretch>
            <a:fillRect/>
          </a:stretch>
        </p:blipFill>
        <p:spPr bwMode="auto">
          <a:xfrm>
            <a:off x="7330018" y="4202114"/>
            <a:ext cx="2389716" cy="877887"/>
          </a:xfrm>
          <a:prstGeom prst="rect">
            <a:avLst/>
          </a:prstGeom>
          <a:noFill/>
          <a:ln w="9525">
            <a:noFill/>
            <a:miter lim="800000"/>
            <a:headEnd/>
            <a:tailEnd/>
          </a:ln>
        </p:spPr>
      </p:pic>
      <p:pic>
        <p:nvPicPr>
          <p:cNvPr id="69648" name="Picture 2"/>
          <p:cNvPicPr>
            <a:picLocks noChangeAspect="1"/>
          </p:cNvPicPr>
          <p:nvPr/>
        </p:nvPicPr>
        <p:blipFill>
          <a:blip r:embed="rId4" cstate="print"/>
          <a:srcRect b="4295"/>
          <a:stretch>
            <a:fillRect/>
          </a:stretch>
        </p:blipFill>
        <p:spPr bwMode="auto">
          <a:xfrm>
            <a:off x="7330017" y="5265738"/>
            <a:ext cx="2436283" cy="887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Content Placeholder 2"/>
          <p:cNvSpPr>
            <a:spLocks noGrp="1"/>
          </p:cNvSpPr>
          <p:nvPr>
            <p:ph sz="half" idx="1"/>
          </p:nvPr>
        </p:nvSpPr>
        <p:spPr>
          <a:xfrm>
            <a:off x="486833" y="1141414"/>
            <a:ext cx="5384800" cy="4548187"/>
          </a:xfrm>
        </p:spPr>
        <p:txBody>
          <a:bodyPr/>
          <a:lstStyle/>
          <a:p>
            <a:pPr>
              <a:spcBef>
                <a:spcPct val="250000"/>
              </a:spcBef>
              <a:buFontTx/>
              <a:buNone/>
            </a:pPr>
            <a:r>
              <a:rPr lang="en-US" sz="3200" b="1" smtClean="0"/>
              <a:t>1.	 H</a:t>
            </a:r>
            <a:r>
              <a:rPr lang="en-US" sz="3200" b="1" baseline="-25000" smtClean="0"/>
              <a:t>2</a:t>
            </a:r>
            <a:r>
              <a:rPr lang="en-US" sz="3200" b="1" smtClean="0"/>
              <a:t>S</a:t>
            </a:r>
          </a:p>
          <a:p>
            <a:pPr>
              <a:spcBef>
                <a:spcPct val="250000"/>
              </a:spcBef>
              <a:buFontTx/>
              <a:buNone/>
            </a:pPr>
            <a:r>
              <a:rPr lang="en-US" sz="3200" b="1" smtClean="0"/>
              <a:t>2.	 HClO</a:t>
            </a:r>
            <a:r>
              <a:rPr lang="en-US" sz="3200" b="1" baseline="-25000" smtClean="0"/>
              <a:t>3</a:t>
            </a:r>
            <a:endParaRPr lang="en-US" sz="3200" b="1" smtClean="0"/>
          </a:p>
          <a:p>
            <a:pPr>
              <a:spcBef>
                <a:spcPct val="250000"/>
              </a:spcBef>
              <a:buFontTx/>
              <a:buNone/>
            </a:pPr>
            <a:r>
              <a:rPr lang="en-US" sz="3200" b="1" smtClean="0"/>
              <a:t>3.	 HC</a:t>
            </a:r>
            <a:r>
              <a:rPr lang="en-US" sz="3200" b="1" baseline="-25000" smtClean="0"/>
              <a:t>2</a:t>
            </a:r>
            <a:r>
              <a:rPr lang="en-US" sz="3200" b="1" smtClean="0"/>
              <a:t>H</a:t>
            </a:r>
            <a:r>
              <a:rPr lang="en-US" sz="3200" b="1" baseline="-25000" smtClean="0"/>
              <a:t>3</a:t>
            </a:r>
            <a:r>
              <a:rPr lang="en-US" sz="3200" b="1" smtClean="0"/>
              <a:t>O</a:t>
            </a:r>
            <a:r>
              <a:rPr lang="en-US" sz="3200" b="1" baseline="-25000" smtClean="0"/>
              <a:t>2</a:t>
            </a:r>
            <a:endParaRPr lang="en-US" sz="3200" b="1" smtClean="0"/>
          </a:p>
          <a:p>
            <a:endParaRPr lang="en-US" smtClean="0"/>
          </a:p>
        </p:txBody>
      </p:sp>
      <p:sp>
        <p:nvSpPr>
          <p:cNvPr id="70659" name="Title 1"/>
          <p:cNvSpPr>
            <a:spLocks noGrp="1"/>
          </p:cNvSpPr>
          <p:nvPr>
            <p:ph type="title"/>
          </p:nvPr>
        </p:nvSpPr>
        <p:spPr bwMode="auto">
          <a:xfrm>
            <a:off x="0" y="1"/>
            <a:ext cx="12192000" cy="677108"/>
          </a:xfr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Name the Following</a:t>
            </a: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Content Placeholder 3"/>
          <p:cNvSpPr>
            <a:spLocks noGrp="1"/>
          </p:cNvSpPr>
          <p:nvPr>
            <p:ph sz="half" idx="4294967295"/>
          </p:nvPr>
        </p:nvSpPr>
        <p:spPr>
          <a:xfrm>
            <a:off x="6807200" y="1141414"/>
            <a:ext cx="5384800" cy="4548187"/>
          </a:xfrm>
        </p:spPr>
        <p:txBody>
          <a:bodyPr/>
          <a:lstStyle/>
          <a:p>
            <a:pPr>
              <a:spcBef>
                <a:spcPct val="250000"/>
              </a:spcBef>
              <a:buFontTx/>
              <a:buNone/>
            </a:pPr>
            <a:r>
              <a:rPr lang="en-US" b="1" smtClean="0">
                <a:solidFill>
                  <a:schemeClr val="accent2"/>
                </a:solidFill>
              </a:rPr>
              <a:t>hydrosulfuric acid</a:t>
            </a:r>
          </a:p>
          <a:p>
            <a:pPr>
              <a:spcBef>
                <a:spcPct val="250000"/>
              </a:spcBef>
              <a:buFontTx/>
              <a:buNone/>
            </a:pPr>
            <a:r>
              <a:rPr lang="en-US" b="1" smtClean="0">
                <a:solidFill>
                  <a:schemeClr val="accent2"/>
                </a:solidFill>
              </a:rPr>
              <a:t>chloric acid</a:t>
            </a:r>
          </a:p>
          <a:p>
            <a:pPr>
              <a:spcBef>
                <a:spcPct val="250000"/>
              </a:spcBef>
              <a:buFontTx/>
              <a:buNone/>
            </a:pPr>
            <a:r>
              <a:rPr lang="en-US" b="1" smtClean="0">
                <a:solidFill>
                  <a:schemeClr val="accent2"/>
                </a:solidFill>
              </a:rPr>
              <a:t>acetic acid</a:t>
            </a:r>
          </a:p>
          <a:p>
            <a:endParaRPr lang="en-US" sz="2800" smtClean="0"/>
          </a:p>
        </p:txBody>
      </p:sp>
      <p:sp>
        <p:nvSpPr>
          <p:cNvPr id="5" name="Content Placeholder 2"/>
          <p:cNvSpPr txBox="1">
            <a:spLocks/>
          </p:cNvSpPr>
          <p:nvPr/>
        </p:nvSpPr>
        <p:spPr>
          <a:xfrm>
            <a:off x="486833" y="1141414"/>
            <a:ext cx="5384800" cy="4548187"/>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spcBef>
                <a:spcPct val="250000"/>
              </a:spcBef>
              <a:buFontTx/>
              <a:buNone/>
              <a:defRPr/>
            </a:pPr>
            <a:r>
              <a:rPr lang="en-US" b="1" kern="0" dirty="0" smtClean="0">
                <a:ea typeface="ＭＳ Ｐゴシック" pitchFamily="34" charset="-128"/>
              </a:rPr>
              <a:t>1.	 H</a:t>
            </a:r>
            <a:r>
              <a:rPr lang="en-US" b="1" kern="0" baseline="-25000" dirty="0" smtClean="0">
                <a:ea typeface="ＭＳ Ｐゴシック" pitchFamily="34" charset="-128"/>
              </a:rPr>
              <a:t>2</a:t>
            </a:r>
            <a:r>
              <a:rPr lang="en-US" b="1" kern="0" dirty="0" smtClean="0">
                <a:ea typeface="ＭＳ Ｐゴシック" pitchFamily="34" charset="-128"/>
              </a:rPr>
              <a:t>S</a:t>
            </a:r>
          </a:p>
          <a:p>
            <a:pPr>
              <a:spcBef>
                <a:spcPct val="250000"/>
              </a:spcBef>
              <a:buFontTx/>
              <a:buNone/>
              <a:defRPr/>
            </a:pPr>
            <a:r>
              <a:rPr lang="en-US" b="1" kern="0" dirty="0" smtClean="0">
                <a:ea typeface="ＭＳ Ｐゴシック" pitchFamily="34" charset="-128"/>
              </a:rPr>
              <a:t>2.	 HClO</a:t>
            </a:r>
            <a:r>
              <a:rPr lang="en-US" b="1" kern="0" baseline="-25000" dirty="0" smtClean="0">
                <a:ea typeface="ＭＳ Ｐゴシック" pitchFamily="34" charset="-128"/>
              </a:rPr>
              <a:t>3</a:t>
            </a:r>
            <a:endParaRPr lang="en-US" b="1" kern="0" dirty="0" smtClean="0">
              <a:ea typeface="ＭＳ Ｐゴシック" pitchFamily="34" charset="-128"/>
            </a:endParaRPr>
          </a:p>
          <a:p>
            <a:pPr>
              <a:spcBef>
                <a:spcPct val="250000"/>
              </a:spcBef>
              <a:buFontTx/>
              <a:buNone/>
              <a:defRPr/>
            </a:pPr>
            <a:r>
              <a:rPr lang="en-US" b="1" kern="0" dirty="0" smtClean="0">
                <a:ea typeface="ＭＳ Ｐゴシック" pitchFamily="34" charset="-128"/>
              </a:rPr>
              <a:t>3.	 HC</a:t>
            </a:r>
            <a:r>
              <a:rPr lang="en-US" b="1" kern="0" baseline="-25000" dirty="0" smtClean="0">
                <a:ea typeface="ＭＳ Ｐゴシック" pitchFamily="34" charset="-128"/>
              </a:rPr>
              <a:t>2</a:t>
            </a:r>
            <a:r>
              <a:rPr lang="en-US" b="1" kern="0" dirty="0" smtClean="0">
                <a:ea typeface="ＭＳ Ｐゴシック" pitchFamily="34" charset="-128"/>
              </a:rPr>
              <a:t>H</a:t>
            </a:r>
            <a:r>
              <a:rPr lang="en-US" b="1" kern="0" baseline="-25000" dirty="0" smtClean="0">
                <a:ea typeface="ＭＳ Ｐゴシック" pitchFamily="34" charset="-128"/>
              </a:rPr>
              <a:t>3</a:t>
            </a:r>
            <a:r>
              <a:rPr lang="en-US" b="1" kern="0" dirty="0" smtClean="0">
                <a:ea typeface="ＭＳ Ｐゴシック" pitchFamily="34" charset="-128"/>
              </a:rPr>
              <a:t>O</a:t>
            </a:r>
            <a:r>
              <a:rPr lang="en-US" b="1" kern="0" baseline="-25000" dirty="0" smtClean="0">
                <a:ea typeface="ＭＳ Ｐゴシック" pitchFamily="34" charset="-128"/>
              </a:rPr>
              <a:t>2</a:t>
            </a:r>
            <a:endParaRPr lang="en-US" b="1" kern="0" dirty="0" smtClean="0">
              <a:ea typeface="ＭＳ Ｐゴシック" pitchFamily="34" charset="-128"/>
            </a:endParaRPr>
          </a:p>
          <a:p>
            <a:pPr>
              <a:defRPr/>
            </a:pPr>
            <a:endParaRPr lang="en-US" kern="0" dirty="0" smtClean="0">
              <a:ea typeface="ＭＳ Ｐゴシック" pitchFamily="34" charset="-128"/>
            </a:endParaRPr>
          </a:p>
        </p:txBody>
      </p:sp>
      <p:sp>
        <p:nvSpPr>
          <p:cNvPr id="7" name="Title 1"/>
          <p:cNvSpPr txBox="1">
            <a:spLocks/>
          </p:cNvSpPr>
          <p:nvPr/>
        </p:nvSpPr>
        <p:spPr bwMode="auto">
          <a:xfrm>
            <a:off x="0" y="1"/>
            <a:ext cx="12192000" cy="588963"/>
          </a:xfrm>
          <a:prstGeom prst="rect">
            <a:avLst/>
          </a:prstGeom>
          <a:solidFill>
            <a:srgbClr val="FFFFFF"/>
          </a:solidFill>
          <a:ln>
            <a:solidFill>
              <a:srgbClr val="FFFFFF"/>
            </a:solidFill>
            <a:miter lim="800000"/>
            <a:headEnd/>
            <a:tailEnd/>
          </a:ln>
        </p:spPr>
        <p:txBody>
          <a:bodyPr lIns="457200">
            <a:spAutoFit/>
          </a:bodyPr>
          <a:lstStyle>
            <a:lvl1pPr algn="l" rtl="0" eaLnBrk="0" fontAlgn="base" hangingPunct="0">
              <a:spcBef>
                <a:spcPct val="50000"/>
              </a:spcBef>
              <a:spcAft>
                <a:spcPct val="0"/>
              </a:spcAft>
              <a:defRPr sz="3200" b="1">
                <a:solidFill>
                  <a:schemeClr val="tx1"/>
                </a:solidFill>
                <a:latin typeface="+mj-lt"/>
                <a:ea typeface="ＭＳ Ｐゴシック" charset="0"/>
                <a:cs typeface="+mj-cs"/>
              </a:defRPr>
            </a:lvl1pPr>
            <a:lvl2pPr algn="l" rtl="0" eaLnBrk="0" fontAlgn="base" hangingPunct="0">
              <a:spcBef>
                <a:spcPct val="50000"/>
              </a:spcBef>
              <a:spcAft>
                <a:spcPct val="0"/>
              </a:spcAft>
              <a:defRPr sz="3200" b="1">
                <a:solidFill>
                  <a:schemeClr val="tx1"/>
                </a:solidFill>
                <a:latin typeface="Arial" charset="0"/>
                <a:ea typeface="ＭＳ Ｐゴシック" charset="0"/>
                <a:cs typeface="Times New Roman" charset="0"/>
              </a:defRPr>
            </a:lvl2pPr>
            <a:lvl3pPr algn="l" rtl="0" eaLnBrk="0" fontAlgn="base" hangingPunct="0">
              <a:spcBef>
                <a:spcPct val="50000"/>
              </a:spcBef>
              <a:spcAft>
                <a:spcPct val="0"/>
              </a:spcAft>
              <a:defRPr sz="3200" b="1">
                <a:solidFill>
                  <a:schemeClr val="tx1"/>
                </a:solidFill>
                <a:latin typeface="Arial" charset="0"/>
                <a:ea typeface="ＭＳ Ｐゴシック" charset="0"/>
                <a:cs typeface="Times New Roman" charset="0"/>
              </a:defRPr>
            </a:lvl3pPr>
            <a:lvl4pPr algn="l" rtl="0" eaLnBrk="0" fontAlgn="base" hangingPunct="0">
              <a:spcBef>
                <a:spcPct val="50000"/>
              </a:spcBef>
              <a:spcAft>
                <a:spcPct val="0"/>
              </a:spcAft>
              <a:defRPr sz="3200" b="1">
                <a:solidFill>
                  <a:schemeClr val="tx1"/>
                </a:solidFill>
                <a:latin typeface="Arial" charset="0"/>
                <a:ea typeface="ＭＳ Ｐゴシック" charset="0"/>
                <a:cs typeface="Times New Roman" charset="0"/>
              </a:defRPr>
            </a:lvl4pPr>
            <a:lvl5pPr algn="l" rtl="0" eaLnBrk="0" fontAlgn="base" hangingPunct="0">
              <a:spcBef>
                <a:spcPct val="50000"/>
              </a:spcBef>
              <a:spcAft>
                <a:spcPct val="0"/>
              </a:spcAft>
              <a:defRPr sz="3200" b="1">
                <a:solidFill>
                  <a:schemeClr val="tx1"/>
                </a:solidFill>
                <a:latin typeface="Arial" charset="0"/>
                <a:ea typeface="ＭＳ Ｐゴシック" charset="0"/>
                <a:cs typeface="Times New Roman" charset="0"/>
              </a:defRPr>
            </a:lvl5pPr>
            <a:lvl6pPr marL="457200" algn="l" rtl="0" fontAlgn="base">
              <a:spcBef>
                <a:spcPct val="50000"/>
              </a:spcBef>
              <a:spcAft>
                <a:spcPct val="0"/>
              </a:spcAft>
              <a:defRPr sz="3200" b="1">
                <a:solidFill>
                  <a:schemeClr val="bg1"/>
                </a:solidFill>
                <a:latin typeface="Arial" charset="0"/>
                <a:cs typeface="Times New Roman" charset="0"/>
              </a:defRPr>
            </a:lvl6pPr>
            <a:lvl7pPr marL="914400" algn="l" rtl="0" fontAlgn="base">
              <a:spcBef>
                <a:spcPct val="50000"/>
              </a:spcBef>
              <a:spcAft>
                <a:spcPct val="0"/>
              </a:spcAft>
              <a:defRPr sz="3200" b="1">
                <a:solidFill>
                  <a:schemeClr val="bg1"/>
                </a:solidFill>
                <a:latin typeface="Arial" charset="0"/>
                <a:cs typeface="Times New Roman" charset="0"/>
              </a:defRPr>
            </a:lvl7pPr>
            <a:lvl8pPr marL="1371600" algn="l" rtl="0" fontAlgn="base">
              <a:spcBef>
                <a:spcPct val="50000"/>
              </a:spcBef>
              <a:spcAft>
                <a:spcPct val="0"/>
              </a:spcAft>
              <a:defRPr sz="3200" b="1">
                <a:solidFill>
                  <a:schemeClr val="bg1"/>
                </a:solidFill>
                <a:latin typeface="Arial" charset="0"/>
                <a:cs typeface="Times New Roman" charset="0"/>
              </a:defRPr>
            </a:lvl8pPr>
            <a:lvl9pPr marL="1828800" algn="l" rtl="0" fontAlgn="base">
              <a:spcBef>
                <a:spcPct val="50000"/>
              </a:spcBef>
              <a:spcAft>
                <a:spcPct val="0"/>
              </a:spcAft>
              <a:defRPr sz="3200" b="1">
                <a:solidFill>
                  <a:schemeClr val="bg1"/>
                </a:solidFill>
                <a:latin typeface="Arial" charset="0"/>
                <a:cs typeface="Times New Roman" charset="0"/>
              </a:defRPr>
            </a:lvl9pPr>
          </a:lstStyle>
          <a:p>
            <a:pPr>
              <a:defRPr/>
            </a:pPr>
            <a:r>
              <a:rPr lang="en-US" kern="0" dirty="0" smtClean="0">
                <a:solidFill>
                  <a:srgbClr val="FF6600"/>
                </a:solidFill>
                <a:ea typeface="ＭＳ Ｐゴシック" pitchFamily="34" charset="-128"/>
              </a:rPr>
              <a:t>Name the Following</a:t>
            </a: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Writing Formulas for Acids</a:t>
            </a:r>
          </a:p>
        </p:txBody>
      </p:sp>
      <p:sp>
        <p:nvSpPr>
          <p:cNvPr id="72707" name="Content Placeholder 2"/>
          <p:cNvSpPr>
            <a:spLocks noGrp="1"/>
          </p:cNvSpPr>
          <p:nvPr>
            <p:ph idx="1"/>
          </p:nvPr>
        </p:nvSpPr>
        <p:spPr>
          <a:xfrm>
            <a:off x="508001" y="838200"/>
            <a:ext cx="11292417" cy="5459413"/>
          </a:xfrm>
        </p:spPr>
        <p:txBody>
          <a:bodyPr/>
          <a:lstStyle/>
          <a:p>
            <a:r>
              <a:rPr lang="en-US" smtClean="0"/>
              <a:t>When name ends in </a:t>
            </a:r>
            <a:r>
              <a:rPr lang="en-US" b="1" smtClean="0">
                <a:solidFill>
                  <a:schemeClr val="accent2"/>
                </a:solidFill>
              </a:rPr>
              <a:t>acid</a:t>
            </a:r>
            <a:r>
              <a:rPr lang="en-US" smtClean="0"/>
              <a:t>, formulas starts with </a:t>
            </a:r>
            <a:r>
              <a:rPr lang="en-US" b="1" smtClean="0">
                <a:solidFill>
                  <a:schemeClr val="accent2"/>
                </a:solidFill>
              </a:rPr>
              <a:t>H</a:t>
            </a:r>
            <a:r>
              <a:rPr lang="en-US" b="1" smtClean="0"/>
              <a:t>.</a:t>
            </a:r>
          </a:p>
          <a:p>
            <a:r>
              <a:rPr lang="en-US" smtClean="0"/>
              <a:t>Write formulas as if ionic, even though it is molecular.</a:t>
            </a:r>
          </a:p>
          <a:p>
            <a:r>
              <a:rPr lang="en-US" i="1" smtClean="0"/>
              <a:t>Hydro-</a:t>
            </a:r>
            <a:r>
              <a:rPr lang="en-US" smtClean="0"/>
              <a:t> prefix means it is binary acid; no prefix means it is an oxyacid.</a:t>
            </a:r>
          </a:p>
          <a:p>
            <a:r>
              <a:rPr lang="en-US" smtClean="0"/>
              <a:t>For oxyacid</a:t>
            </a:r>
          </a:p>
          <a:p>
            <a:pPr lvl="1"/>
            <a:r>
              <a:rPr lang="en-US" smtClean="0"/>
              <a:t>if ending is </a:t>
            </a:r>
            <a:r>
              <a:rPr lang="en-US" b="1" i="1" smtClean="0">
                <a:solidFill>
                  <a:srgbClr val="3333CC"/>
                </a:solidFill>
              </a:rPr>
              <a:t>–ic</a:t>
            </a:r>
            <a:r>
              <a:rPr lang="en-US" smtClean="0"/>
              <a:t>, polyatomic ion ends in </a:t>
            </a:r>
            <a:r>
              <a:rPr lang="en-US" i="1" smtClean="0">
                <a:solidFill>
                  <a:srgbClr val="FF66FF"/>
                </a:solidFill>
              </a:rPr>
              <a:t>–ate</a:t>
            </a:r>
            <a:r>
              <a:rPr lang="en-US" smtClean="0"/>
              <a:t>. </a:t>
            </a:r>
          </a:p>
          <a:p>
            <a:pPr lvl="1"/>
            <a:r>
              <a:rPr lang="en-US" smtClean="0"/>
              <a:t>if ending is </a:t>
            </a:r>
            <a:r>
              <a:rPr lang="en-US" b="1" i="1" smtClean="0">
                <a:solidFill>
                  <a:srgbClr val="3333CC"/>
                </a:solidFill>
              </a:rPr>
              <a:t>–ous</a:t>
            </a:r>
            <a:r>
              <a:rPr lang="en-US" smtClean="0"/>
              <a:t>, polyatomic ion ends in </a:t>
            </a:r>
            <a:r>
              <a:rPr lang="en-US" i="1" smtClean="0">
                <a:solidFill>
                  <a:srgbClr val="FF66FF"/>
                </a:solidFill>
              </a:rPr>
              <a:t>–ous</a:t>
            </a:r>
            <a:r>
              <a:rPr lang="en-US" smtClean="0"/>
              <a:t>.</a:t>
            </a:r>
            <a:endParaRPr lang="en-US" smtClean="0">
              <a:solidFill>
                <a:srgbClr val="FF66FF"/>
              </a:solidFill>
            </a:endParaRPr>
          </a:p>
          <a:p>
            <a:endParaRPr lang="en-US" smtClean="0"/>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bwMode="auto">
          <a:xfrm>
            <a:off x="0" y="1"/>
            <a:ext cx="12192000" cy="677108"/>
          </a:xfr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Acid Rain</a:t>
            </a:r>
          </a:p>
        </p:txBody>
      </p:sp>
      <p:sp>
        <p:nvSpPr>
          <p:cNvPr id="134148" name="TextBox 6"/>
          <p:cNvSpPr txBox="1">
            <a:spLocks noChangeArrowheads="1"/>
          </p:cNvSpPr>
          <p:nvPr/>
        </p:nvSpPr>
        <p:spPr bwMode="auto">
          <a:xfrm>
            <a:off x="512233" y="841375"/>
            <a:ext cx="10972800" cy="1569660"/>
          </a:xfrm>
          <a:prstGeom prst="rect">
            <a:avLst/>
          </a:prstGeom>
          <a:noFill/>
          <a:ln>
            <a:noFill/>
          </a:ln>
          <a:extLst>
            <a:ext uri="{909E8E84-426E-40DD-AFC4-6F175D3DCCD1}"/>
            <a:ext uri="{91240B29-F687-4F45-9708-019B960494DF}"/>
          </a:extLst>
        </p:spPr>
        <p:txBody>
          <a:bodyPr>
            <a:spAutoFit/>
          </a:bodyPr>
          <a:lstStyle>
            <a:lvl1pPr>
              <a:defRPr sz="2400">
                <a:solidFill>
                  <a:schemeClr val="tx1"/>
                </a:solidFill>
                <a:latin typeface="Times" pitchFamily="-84" charset="0"/>
                <a:ea typeface="ＭＳ Ｐゴシック" pitchFamily="34" charset="-128"/>
              </a:defRPr>
            </a:lvl1pPr>
            <a:lvl2pPr marL="742950" indent="-285750">
              <a:defRPr sz="2400">
                <a:solidFill>
                  <a:schemeClr val="tx1"/>
                </a:solidFill>
                <a:latin typeface="Times" pitchFamily="-84" charset="0"/>
                <a:ea typeface="ＭＳ Ｐゴシック" pitchFamily="34" charset="-128"/>
              </a:defRPr>
            </a:lvl2pPr>
            <a:lvl3pPr marL="1143000" indent="-228600">
              <a:defRPr sz="2400">
                <a:solidFill>
                  <a:schemeClr val="tx1"/>
                </a:solidFill>
                <a:latin typeface="Times" pitchFamily="-84" charset="0"/>
                <a:ea typeface="ＭＳ Ｐゴシック" pitchFamily="34" charset="-128"/>
              </a:defRPr>
            </a:lvl3pPr>
            <a:lvl4pPr marL="1600200" indent="-228600">
              <a:defRPr sz="2400">
                <a:solidFill>
                  <a:schemeClr val="tx1"/>
                </a:solidFill>
                <a:latin typeface="Times" pitchFamily="-84" charset="0"/>
                <a:ea typeface="ＭＳ Ｐゴシック" pitchFamily="34" charset="-128"/>
              </a:defRPr>
            </a:lvl4pPr>
            <a:lvl5pPr marL="2057400" indent="-228600">
              <a:defRPr sz="2400">
                <a:solidFill>
                  <a:schemeClr val="tx1"/>
                </a:solidFill>
                <a:latin typeface="Times" pitchFamily="-8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ＭＳ Ｐゴシック" pitchFamily="34" charset="-128"/>
              </a:defRPr>
            </a:lvl9pPr>
          </a:lstStyle>
          <a:p>
            <a:pPr marL="347472" indent="-347472">
              <a:buFont typeface="Arial" pitchFamily="34" charset="0"/>
              <a:buChar char="•"/>
              <a:defRPr/>
            </a:pPr>
            <a:r>
              <a:rPr lang="en-US" dirty="0" smtClean="0">
                <a:latin typeface="+mn-lt"/>
              </a:rPr>
              <a:t>Certain pollutants—such as NO, NO</a:t>
            </a:r>
            <a:r>
              <a:rPr lang="en-US" baseline="-25000" dirty="0" smtClean="0">
                <a:latin typeface="+mn-lt"/>
              </a:rPr>
              <a:t>2</a:t>
            </a:r>
            <a:r>
              <a:rPr lang="en-US" dirty="0" smtClean="0">
                <a:latin typeface="+mn-lt"/>
              </a:rPr>
              <a:t>, SO</a:t>
            </a:r>
            <a:r>
              <a:rPr lang="en-US" baseline="-25000" dirty="0" smtClean="0">
                <a:latin typeface="+mn-lt"/>
              </a:rPr>
              <a:t>2</a:t>
            </a:r>
            <a:r>
              <a:rPr lang="en-US" dirty="0" smtClean="0">
                <a:latin typeface="+mn-lt"/>
              </a:rPr>
              <a:t>, SO</a:t>
            </a:r>
            <a:r>
              <a:rPr lang="en-US" baseline="-25000" dirty="0" smtClean="0">
                <a:latin typeface="+mn-lt"/>
              </a:rPr>
              <a:t>3</a:t>
            </a:r>
            <a:r>
              <a:rPr lang="en-US" dirty="0" smtClean="0">
                <a:latin typeface="+mn-lt"/>
              </a:rPr>
              <a:t>—form acids when mixed with water, resulting in acidic rainwater.  </a:t>
            </a:r>
          </a:p>
          <a:p>
            <a:pPr marL="347472" indent="-347472">
              <a:buFont typeface="Arial" pitchFamily="34" charset="0"/>
              <a:buChar char="•"/>
              <a:defRPr/>
            </a:pPr>
            <a:r>
              <a:rPr lang="en-US" dirty="0" smtClean="0">
                <a:latin typeface="+mn-lt"/>
              </a:rPr>
              <a:t>Acid rain can fall or flow into lakes and streams, making these bodies of water more acidic.</a:t>
            </a:r>
          </a:p>
        </p:txBody>
      </p:sp>
      <p:pic>
        <p:nvPicPr>
          <p:cNvPr id="73732" name="Picture 3"/>
          <p:cNvPicPr>
            <a:picLocks noChangeAspect="1"/>
          </p:cNvPicPr>
          <p:nvPr/>
        </p:nvPicPr>
        <p:blipFill>
          <a:blip r:embed="rId3" cstate="print"/>
          <a:srcRect/>
          <a:stretch>
            <a:fillRect/>
          </a:stretch>
        </p:blipFill>
        <p:spPr bwMode="auto">
          <a:xfrm>
            <a:off x="262467" y="3316289"/>
            <a:ext cx="5632451" cy="2847975"/>
          </a:xfrm>
          <a:prstGeom prst="rect">
            <a:avLst/>
          </a:prstGeom>
          <a:noFill/>
          <a:ln w="9525">
            <a:noFill/>
            <a:miter lim="800000"/>
            <a:headEnd/>
            <a:tailEnd/>
          </a:ln>
        </p:spPr>
      </p:pic>
      <p:pic>
        <p:nvPicPr>
          <p:cNvPr id="73733" name="Picture 4"/>
          <p:cNvPicPr>
            <a:picLocks noChangeAspect="1"/>
          </p:cNvPicPr>
          <p:nvPr/>
        </p:nvPicPr>
        <p:blipFill>
          <a:blip r:embed="rId4" cstate="print"/>
          <a:srcRect/>
          <a:stretch>
            <a:fillRect/>
          </a:stretch>
        </p:blipFill>
        <p:spPr bwMode="auto">
          <a:xfrm>
            <a:off x="6081184" y="3316289"/>
            <a:ext cx="5822949" cy="2847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Inorganic Nomenclature Flow Chart</a:t>
            </a:r>
          </a:p>
        </p:txBody>
      </p:sp>
      <p:pic>
        <p:nvPicPr>
          <p:cNvPr id="74755" name="Picture 2"/>
          <p:cNvPicPr>
            <a:picLocks noChangeAspect="1"/>
          </p:cNvPicPr>
          <p:nvPr/>
        </p:nvPicPr>
        <p:blipFill>
          <a:blip r:embed="rId3" cstate="print"/>
          <a:srcRect b="3204"/>
          <a:stretch>
            <a:fillRect/>
          </a:stretch>
        </p:blipFill>
        <p:spPr bwMode="auto">
          <a:xfrm>
            <a:off x="406400" y="949326"/>
            <a:ext cx="11379200" cy="5522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Formula Mass</a:t>
            </a:r>
          </a:p>
        </p:txBody>
      </p:sp>
      <p:sp>
        <p:nvSpPr>
          <p:cNvPr id="138242" name="Content Placeholder 2"/>
          <p:cNvSpPr>
            <a:spLocks noGrp="1"/>
          </p:cNvSpPr>
          <p:nvPr>
            <p:ph idx="1"/>
          </p:nvPr>
        </p:nvSpPr>
        <p:spPr>
          <a:xfrm>
            <a:off x="508000" y="838201"/>
            <a:ext cx="10972800" cy="3559175"/>
          </a:xfrm>
        </p:spPr>
        <p:txBody>
          <a:bodyPr/>
          <a:lstStyle/>
          <a:p>
            <a:pPr>
              <a:lnSpc>
                <a:spcPct val="90000"/>
              </a:lnSpc>
              <a:buSzPct val="120000"/>
              <a:defRPr/>
            </a:pPr>
            <a:r>
              <a:rPr lang="en-US" sz="2800" dirty="0" smtClean="0">
                <a:ea typeface="ＭＳ Ｐゴシック" pitchFamily="34" charset="-128"/>
              </a:rPr>
              <a:t>The mass of an individual molecule or formula unit</a:t>
            </a:r>
          </a:p>
          <a:p>
            <a:pPr lvl="1">
              <a:lnSpc>
                <a:spcPct val="90000"/>
              </a:lnSpc>
              <a:buFont typeface="Wingdings" pitchFamily="2" charset="2"/>
              <a:buChar char="ü"/>
              <a:defRPr/>
            </a:pPr>
            <a:r>
              <a:rPr lang="en-US" sz="2400" dirty="0" smtClean="0">
                <a:ea typeface="ＭＳ Ｐゴシック" pitchFamily="34" charset="-128"/>
              </a:rPr>
              <a:t>also known as molecular mass or molecular weight</a:t>
            </a:r>
          </a:p>
          <a:p>
            <a:pPr>
              <a:lnSpc>
                <a:spcPct val="90000"/>
              </a:lnSpc>
              <a:buSzPct val="120000"/>
              <a:defRPr/>
            </a:pPr>
            <a:r>
              <a:rPr lang="en-US" sz="2800" dirty="0" smtClean="0">
                <a:ea typeface="ＭＳ Ｐゴシック" pitchFamily="34" charset="-128"/>
              </a:rPr>
              <a:t>Sum of the masses of the atoms in a single molecule or formula unit</a:t>
            </a:r>
          </a:p>
          <a:p>
            <a:pPr lvl="1">
              <a:lnSpc>
                <a:spcPct val="90000"/>
              </a:lnSpc>
              <a:buFont typeface="Wingdings" pitchFamily="2" charset="2"/>
              <a:buChar char="ü"/>
              <a:defRPr/>
            </a:pPr>
            <a:r>
              <a:rPr lang="en-US" sz="2600" dirty="0" smtClean="0">
                <a:ea typeface="ＭＳ Ｐゴシック" pitchFamily="34" charset="-128"/>
              </a:rPr>
              <a:t>whole = sum of the parts!</a:t>
            </a:r>
          </a:p>
          <a:p>
            <a:pPr algn="ctr">
              <a:lnSpc>
                <a:spcPct val="90000"/>
              </a:lnSpc>
              <a:buSzPct val="120000"/>
              <a:defRPr/>
            </a:pPr>
            <a:r>
              <a:rPr lang="en-US" sz="3000" dirty="0" smtClean="0">
                <a:solidFill>
                  <a:schemeClr val="hlink"/>
                </a:solidFill>
                <a:ea typeface="ＭＳ Ｐゴシック" pitchFamily="34" charset="-128"/>
              </a:rPr>
              <a:t>Mass of 1 molecule of H</a:t>
            </a:r>
            <a:r>
              <a:rPr lang="en-US" sz="3000" baseline="-25000" dirty="0" smtClean="0">
                <a:solidFill>
                  <a:schemeClr val="hlink"/>
                </a:solidFill>
                <a:ea typeface="ＭＳ Ｐゴシック" pitchFamily="34" charset="-128"/>
              </a:rPr>
              <a:t>2</a:t>
            </a:r>
            <a:r>
              <a:rPr lang="en-US" sz="3000" dirty="0" smtClean="0">
                <a:solidFill>
                  <a:schemeClr val="hlink"/>
                </a:solidFill>
                <a:ea typeface="ＭＳ Ｐゴシック" pitchFamily="34" charset="-128"/>
              </a:rPr>
              <a:t>O </a:t>
            </a:r>
          </a:p>
          <a:p>
            <a:pPr marL="0" indent="0" algn="ctr">
              <a:lnSpc>
                <a:spcPct val="90000"/>
              </a:lnSpc>
              <a:buSzPct val="120000"/>
              <a:buFontTx/>
              <a:buNone/>
              <a:defRPr/>
            </a:pPr>
            <a:r>
              <a:rPr lang="en-US" sz="3000" dirty="0" smtClean="0">
                <a:solidFill>
                  <a:schemeClr val="hlink"/>
                </a:solidFill>
                <a:ea typeface="ＭＳ Ｐゴシック" pitchFamily="34" charset="-128"/>
              </a:rPr>
              <a:t>= 2(1.01 </a:t>
            </a:r>
            <a:r>
              <a:rPr lang="en-US" sz="3000" dirty="0" err="1" smtClean="0">
                <a:solidFill>
                  <a:schemeClr val="hlink"/>
                </a:solidFill>
                <a:ea typeface="ＭＳ Ｐゴシック" pitchFamily="34" charset="-128"/>
              </a:rPr>
              <a:t>amu</a:t>
            </a:r>
            <a:r>
              <a:rPr lang="en-US" sz="3000" dirty="0" smtClean="0">
                <a:solidFill>
                  <a:schemeClr val="hlink"/>
                </a:solidFill>
                <a:ea typeface="ＭＳ Ｐゴシック" pitchFamily="34" charset="-128"/>
              </a:rPr>
              <a:t> H) + 16.00 </a:t>
            </a:r>
            <a:r>
              <a:rPr lang="en-US" sz="3000" dirty="0" err="1" smtClean="0">
                <a:solidFill>
                  <a:schemeClr val="hlink"/>
                </a:solidFill>
                <a:ea typeface="ＭＳ Ｐゴシック" pitchFamily="34" charset="-128"/>
              </a:rPr>
              <a:t>amu</a:t>
            </a:r>
            <a:r>
              <a:rPr lang="en-US" sz="3000" dirty="0" smtClean="0">
                <a:solidFill>
                  <a:schemeClr val="hlink"/>
                </a:solidFill>
                <a:ea typeface="ＭＳ Ｐゴシック" pitchFamily="34" charset="-128"/>
              </a:rPr>
              <a:t> O = 18.02 </a:t>
            </a:r>
            <a:r>
              <a:rPr lang="en-US" sz="3000" dirty="0" err="1" smtClean="0">
                <a:solidFill>
                  <a:schemeClr val="hlink"/>
                </a:solidFill>
                <a:ea typeface="ＭＳ Ｐゴシック" pitchFamily="34" charset="-128"/>
              </a:rPr>
              <a:t>amu</a:t>
            </a:r>
            <a:endParaRPr lang="en-US" sz="3000" dirty="0" smtClean="0">
              <a:solidFill>
                <a:schemeClr val="hlink"/>
              </a:solidFill>
              <a:ea typeface="ＭＳ Ｐゴシック" pitchFamily="34" charset="-128"/>
            </a:endParaRPr>
          </a:p>
        </p:txBody>
      </p:sp>
      <p:pic>
        <p:nvPicPr>
          <p:cNvPr id="75780" name="Picture 1"/>
          <p:cNvPicPr>
            <a:picLocks noChangeAspect="1"/>
          </p:cNvPicPr>
          <p:nvPr/>
        </p:nvPicPr>
        <p:blipFill>
          <a:blip r:embed="rId3" cstate="print"/>
          <a:srcRect b="14285"/>
          <a:stretch>
            <a:fillRect/>
          </a:stretch>
        </p:blipFill>
        <p:spPr bwMode="auto">
          <a:xfrm>
            <a:off x="406400" y="4892675"/>
            <a:ext cx="113792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Molar Mass of Compounds</a:t>
            </a:r>
          </a:p>
        </p:txBody>
      </p:sp>
      <p:sp>
        <p:nvSpPr>
          <p:cNvPr id="76803" name="Content Placeholder 2"/>
          <p:cNvSpPr>
            <a:spLocks noGrp="1"/>
          </p:cNvSpPr>
          <p:nvPr>
            <p:ph idx="1"/>
          </p:nvPr>
        </p:nvSpPr>
        <p:spPr>
          <a:xfrm>
            <a:off x="609600" y="1981201"/>
            <a:ext cx="10972800" cy="2062163"/>
          </a:xfrm>
        </p:spPr>
        <p:txBody>
          <a:bodyPr/>
          <a:lstStyle/>
          <a:p>
            <a:pPr algn="ctr">
              <a:buFontTx/>
              <a:buNone/>
            </a:pPr>
            <a:r>
              <a:rPr lang="en-US" b="1" smtClean="0"/>
              <a:t>The </a:t>
            </a:r>
            <a:r>
              <a:rPr lang="en-US" b="1" i="1" smtClean="0"/>
              <a:t>molar mass of a compound</a:t>
            </a:r>
            <a:r>
              <a:rPr lang="en-US" b="1" smtClean="0"/>
              <a:t>—the mass in grams of 1 mol of its molecules or formula units—is numerically equivalent to its formula mass.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Chapter 1: Matter and </a:t>
            </a:r>
            <a:r>
              <a:rPr lang="en-US" dirty="0" err="1" smtClean="0"/>
              <a:t>MEasurement</a:t>
            </a:r>
            <a:endParaRPr lang="en-US" dirty="0"/>
          </a:p>
        </p:txBody>
      </p:sp>
      <p:sp>
        <p:nvSpPr>
          <p:cNvPr id="3" name="Content Placeholder 2"/>
          <p:cNvSpPr>
            <a:spLocks noGrp="1"/>
          </p:cNvSpPr>
          <p:nvPr>
            <p:ph idx="1"/>
          </p:nvPr>
        </p:nvSpPr>
        <p:spPr/>
        <p:txBody>
          <a:bodyPr/>
          <a:lstStyle/>
          <a:p>
            <a:r>
              <a:rPr lang="en-US" dirty="0" smtClean="0"/>
              <a:t>What do you think is the most important idea in all human knowledge?</a:t>
            </a:r>
          </a:p>
          <a:p>
            <a:r>
              <a:rPr lang="en-US" dirty="0" smtClean="0"/>
              <a:t>-Text a one sentence response to: polleverywhere.com</a:t>
            </a:r>
            <a:endParaRPr lang="en-US" dirty="0"/>
          </a:p>
        </p:txBody>
      </p:sp>
    </p:spTree>
    <p:extLst>
      <p:ext uri="{BB962C8B-B14F-4D97-AF65-F5344CB8AC3E}">
        <p14:creationId xmlns:p14="http://schemas.microsoft.com/office/powerpoint/2010/main" xmlns="" val="24759240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a:t>
            </a:r>
            <a:endParaRPr lang="en-US" dirty="0"/>
          </a:p>
        </p:txBody>
      </p:sp>
      <p:sp>
        <p:nvSpPr>
          <p:cNvPr id="3" name="Content Placeholder 2"/>
          <p:cNvSpPr>
            <a:spLocks noGrp="1"/>
          </p:cNvSpPr>
          <p:nvPr>
            <p:ph sz="half" idx="1"/>
          </p:nvPr>
        </p:nvSpPr>
        <p:spPr/>
        <p:txBody>
          <a:bodyPr/>
          <a:lstStyle/>
          <a:p>
            <a:r>
              <a:rPr lang="en-US" dirty="0" smtClean="0"/>
              <a:t>What is energy?</a:t>
            </a:r>
            <a:endParaRPr lang="en-US" dirty="0"/>
          </a:p>
        </p:txBody>
      </p:sp>
      <p:sp>
        <p:nvSpPr>
          <p:cNvPr id="4" name="Content Placeholder 3"/>
          <p:cNvSpPr>
            <a:spLocks noGrp="1"/>
          </p:cNvSpPr>
          <p:nvPr>
            <p:ph sz="half" idx="2"/>
          </p:nvPr>
        </p:nvSpPr>
        <p:spPr/>
        <p:txBody>
          <a:bodyPr/>
          <a:lstStyle/>
          <a:p>
            <a:r>
              <a:rPr lang="en-US" dirty="0" smtClean="0"/>
              <a:t>What are the different types of energy?</a:t>
            </a:r>
            <a:endParaRPr lang="en-US" dirty="0"/>
          </a:p>
        </p:txBody>
      </p:sp>
    </p:spTree>
    <p:extLst>
      <p:ext uri="{BB962C8B-B14F-4D97-AF65-F5344CB8AC3E}">
        <p14:creationId xmlns:p14="http://schemas.microsoft.com/office/powerpoint/2010/main" xmlns="" val="2206836227"/>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Molar Mass of Compounds</a:t>
            </a:r>
          </a:p>
        </p:txBody>
      </p:sp>
      <p:sp>
        <p:nvSpPr>
          <p:cNvPr id="77827" name="Content Placeholder 2"/>
          <p:cNvSpPr>
            <a:spLocks noGrp="1"/>
          </p:cNvSpPr>
          <p:nvPr>
            <p:ph idx="1"/>
          </p:nvPr>
        </p:nvSpPr>
        <p:spPr>
          <a:xfrm>
            <a:off x="406401" y="990600"/>
            <a:ext cx="11400367" cy="5164138"/>
          </a:xfrm>
        </p:spPr>
        <p:txBody>
          <a:bodyPr/>
          <a:lstStyle/>
          <a:p>
            <a:pPr>
              <a:lnSpc>
                <a:spcPct val="90000"/>
              </a:lnSpc>
              <a:buSzPct val="120000"/>
            </a:pPr>
            <a:r>
              <a:rPr lang="en-US" smtClean="0"/>
              <a:t>The relative masses of molecules can be calculated from atomic masses:</a:t>
            </a:r>
          </a:p>
          <a:p>
            <a:pPr algn="ctr">
              <a:lnSpc>
                <a:spcPct val="90000"/>
              </a:lnSpc>
              <a:buSzPct val="120000"/>
              <a:buFontTx/>
              <a:buNone/>
            </a:pPr>
            <a:r>
              <a:rPr lang="en-US" smtClean="0">
                <a:solidFill>
                  <a:schemeClr val="hlink"/>
                </a:solidFill>
              </a:rPr>
              <a:t>	</a:t>
            </a:r>
            <a:r>
              <a:rPr lang="en-US" smtClean="0">
                <a:solidFill>
                  <a:srgbClr val="333399"/>
                </a:solidFill>
              </a:rPr>
              <a:t>formula mass = 1 molecule of H</a:t>
            </a:r>
            <a:r>
              <a:rPr lang="en-US" baseline="-25000" smtClean="0">
                <a:solidFill>
                  <a:srgbClr val="333399"/>
                </a:solidFill>
              </a:rPr>
              <a:t>2</a:t>
            </a:r>
            <a:r>
              <a:rPr lang="en-US" smtClean="0">
                <a:solidFill>
                  <a:srgbClr val="333399"/>
                </a:solidFill>
              </a:rPr>
              <a:t>O = 2(1.01 amu H) + 16.00 amu O = 18.02 amu</a:t>
            </a:r>
          </a:p>
          <a:p>
            <a:pPr>
              <a:lnSpc>
                <a:spcPct val="90000"/>
              </a:lnSpc>
              <a:buSzPct val="120000"/>
            </a:pPr>
            <a:r>
              <a:rPr lang="en-US" smtClean="0"/>
              <a:t>1 mole of H</a:t>
            </a:r>
            <a:r>
              <a:rPr lang="en-US" baseline="-25000" smtClean="0"/>
              <a:t>2</a:t>
            </a:r>
            <a:r>
              <a:rPr lang="en-US" smtClean="0"/>
              <a:t>O contains 2 moles of H and 1 mole of O:</a:t>
            </a:r>
          </a:p>
          <a:p>
            <a:pPr algn="ctr">
              <a:lnSpc>
                <a:spcPct val="90000"/>
              </a:lnSpc>
              <a:buSzPct val="120000"/>
              <a:buFontTx/>
              <a:buNone/>
            </a:pPr>
            <a:r>
              <a:rPr lang="en-US" smtClean="0">
                <a:solidFill>
                  <a:srgbClr val="333399"/>
                </a:solidFill>
              </a:rPr>
              <a:t>molar mass = 1 mole H</a:t>
            </a:r>
            <a:r>
              <a:rPr lang="en-US" baseline="-25000" smtClean="0">
                <a:solidFill>
                  <a:srgbClr val="333399"/>
                </a:solidFill>
              </a:rPr>
              <a:t>2</a:t>
            </a:r>
            <a:r>
              <a:rPr lang="en-US" smtClean="0">
                <a:solidFill>
                  <a:srgbClr val="333399"/>
                </a:solidFill>
              </a:rPr>
              <a:t>O </a:t>
            </a:r>
          </a:p>
          <a:p>
            <a:pPr algn="ctr">
              <a:lnSpc>
                <a:spcPct val="90000"/>
              </a:lnSpc>
              <a:buSzPct val="120000"/>
              <a:buFontTx/>
              <a:buNone/>
            </a:pPr>
            <a:r>
              <a:rPr lang="en-US" smtClean="0">
                <a:solidFill>
                  <a:srgbClr val="333399"/>
                </a:solidFill>
              </a:rPr>
              <a:t>= 2(1.01 g H) + 16.00 g O = 18.02 g</a:t>
            </a:r>
          </a:p>
          <a:p>
            <a:pPr algn="ctr">
              <a:lnSpc>
                <a:spcPct val="90000"/>
              </a:lnSpc>
              <a:buSzPct val="120000"/>
              <a:buFontTx/>
              <a:buNone/>
            </a:pPr>
            <a:r>
              <a:rPr lang="en-US" smtClean="0">
                <a:solidFill>
                  <a:srgbClr val="333399"/>
                </a:solidFill>
              </a:rPr>
              <a:t>so the molar mass of H</a:t>
            </a:r>
            <a:r>
              <a:rPr lang="en-US" baseline="-25000" smtClean="0">
                <a:solidFill>
                  <a:srgbClr val="333399"/>
                </a:solidFill>
              </a:rPr>
              <a:t>2</a:t>
            </a:r>
            <a:r>
              <a:rPr lang="en-US" smtClean="0">
                <a:solidFill>
                  <a:srgbClr val="333399"/>
                </a:solidFill>
              </a:rPr>
              <a:t>O is 18.02 g/mole</a:t>
            </a:r>
          </a:p>
          <a:p>
            <a:r>
              <a:rPr lang="en-US" smtClean="0"/>
              <a:t>Molar mass = formula mass (in g/mole)</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bwMode="auto">
          <a:xfrm>
            <a:off x="0" y="1"/>
            <a:ext cx="12192000" cy="1261884"/>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Using Molar Mass to Count Molecules by Weighing</a:t>
            </a:r>
          </a:p>
        </p:txBody>
      </p:sp>
      <p:sp>
        <p:nvSpPr>
          <p:cNvPr id="78851" name="Content Placeholder 2"/>
          <p:cNvSpPr>
            <a:spLocks noGrp="1"/>
          </p:cNvSpPr>
          <p:nvPr>
            <p:ph idx="1"/>
          </p:nvPr>
        </p:nvSpPr>
        <p:spPr>
          <a:xfrm>
            <a:off x="508001" y="1524000"/>
            <a:ext cx="11197167" cy="4032250"/>
          </a:xfrm>
        </p:spPr>
        <p:txBody>
          <a:bodyPr/>
          <a:lstStyle/>
          <a:p>
            <a:r>
              <a:rPr lang="en-US" smtClean="0"/>
              <a:t>Molar mass in combination with Avogadro’</a:t>
            </a:r>
            <a:r>
              <a:rPr lang="en-US" altLang="ja-JP" smtClean="0"/>
              <a:t>s number can be used to determine the number of atoms in a given mass of the element.</a:t>
            </a:r>
          </a:p>
          <a:p>
            <a:pPr lvl="1"/>
            <a:r>
              <a:rPr lang="en-US" smtClean="0">
                <a:solidFill>
                  <a:srgbClr val="333399"/>
                </a:solidFill>
              </a:rPr>
              <a:t>Use molar mass to convert to the amount in moles. Then use Avogadro’</a:t>
            </a:r>
            <a:r>
              <a:rPr lang="en-US" altLang="ja-JP" smtClean="0">
                <a:solidFill>
                  <a:srgbClr val="333399"/>
                </a:solidFill>
              </a:rPr>
              <a:t>s number to convert to number of molecules.</a:t>
            </a:r>
          </a:p>
          <a:p>
            <a:endParaRPr lang="en-US" smtClean="0"/>
          </a:p>
        </p:txBody>
      </p:sp>
      <p:sp>
        <p:nvSpPr>
          <p:cNvPr id="78852" name="Rectangle 2"/>
          <p:cNvSpPr>
            <a:spLocks noChangeArrowheads="1"/>
          </p:cNvSpPr>
          <p:nvPr/>
        </p:nvSpPr>
        <p:spPr bwMode="auto">
          <a:xfrm>
            <a:off x="0" y="43934"/>
            <a:ext cx="184731" cy="369332"/>
          </a:xfrm>
          <a:prstGeom prst="rect">
            <a:avLst/>
          </a:prstGeom>
          <a:noFill/>
          <a:ln w="9525">
            <a:noFill/>
            <a:miter lim="800000"/>
            <a:headEnd/>
            <a:tailEnd/>
          </a:ln>
        </p:spPr>
        <p:txBody>
          <a:bodyPr wrap="none" anchor="ctr">
            <a:spAutoFit/>
          </a:bodyPr>
          <a:lstStyle/>
          <a:p>
            <a:endParaRPr lang="en-US"/>
          </a:p>
        </p:txBody>
      </p:sp>
      <p:pic>
        <p:nvPicPr>
          <p:cNvPr id="78853"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00667" y="5181600"/>
            <a:ext cx="10204451"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Composition of Compounds</a:t>
            </a:r>
          </a:p>
        </p:txBody>
      </p:sp>
      <p:sp>
        <p:nvSpPr>
          <p:cNvPr id="79875" name="Content Placeholder 2"/>
          <p:cNvSpPr>
            <a:spLocks noGrp="1"/>
          </p:cNvSpPr>
          <p:nvPr>
            <p:ph idx="1"/>
          </p:nvPr>
        </p:nvSpPr>
        <p:spPr>
          <a:xfrm>
            <a:off x="508000" y="1447801"/>
            <a:ext cx="10972800" cy="3046413"/>
          </a:xfrm>
        </p:spPr>
        <p:txBody>
          <a:bodyPr/>
          <a:lstStyle/>
          <a:p>
            <a:pPr algn="ctr">
              <a:buFontTx/>
              <a:buNone/>
            </a:pPr>
            <a:r>
              <a:rPr lang="en-US" smtClean="0"/>
              <a:t>	</a:t>
            </a:r>
            <a:r>
              <a:rPr lang="en-US" b="1" smtClean="0">
                <a:solidFill>
                  <a:srgbClr val="333399"/>
                </a:solidFill>
              </a:rPr>
              <a:t>A chemical formula, in combination with the molar masses of its constituent elements, indicates the relative quantities of each element in a compound, which is extremely useful information.</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Composition of Compounds</a:t>
            </a:r>
          </a:p>
        </p:txBody>
      </p:sp>
      <p:sp>
        <p:nvSpPr>
          <p:cNvPr id="148482" name="Content Placeholder 2"/>
          <p:cNvSpPr>
            <a:spLocks noGrp="1"/>
          </p:cNvSpPr>
          <p:nvPr>
            <p:ph idx="1"/>
          </p:nvPr>
        </p:nvSpPr>
        <p:spPr>
          <a:xfrm>
            <a:off x="486833" y="1141414"/>
            <a:ext cx="11480800" cy="3563937"/>
          </a:xfrm>
        </p:spPr>
        <p:txBody>
          <a:bodyPr/>
          <a:lstStyle/>
          <a:p>
            <a:pPr marL="347472" indent="-347472">
              <a:buSzPct val="120000"/>
              <a:defRPr/>
            </a:pPr>
            <a:r>
              <a:rPr lang="en-US" sz="3000" dirty="0" smtClean="0">
                <a:ea typeface="ＭＳ Ｐゴシック" pitchFamily="34" charset="-128"/>
              </a:rPr>
              <a:t>Percentage of each element in a compound</a:t>
            </a:r>
          </a:p>
          <a:p>
            <a:pPr marL="990600" lvl="1" indent="-533400">
              <a:buFont typeface="Wingdings" pitchFamily="2" charset="2"/>
              <a:buChar char="ü"/>
              <a:defRPr/>
            </a:pPr>
            <a:r>
              <a:rPr lang="en-US" sz="2600" dirty="0" smtClean="0">
                <a:solidFill>
                  <a:srgbClr val="333399"/>
                </a:solidFill>
                <a:ea typeface="ＭＳ Ｐゴシック" pitchFamily="34" charset="-128"/>
              </a:rPr>
              <a:t>by mass</a:t>
            </a:r>
          </a:p>
          <a:p>
            <a:pPr marL="347472" indent="-347472">
              <a:buSzPct val="120000"/>
              <a:defRPr/>
            </a:pPr>
            <a:r>
              <a:rPr lang="en-US" sz="3000" dirty="0" smtClean="0">
                <a:ea typeface="ＭＳ Ｐゴシック" pitchFamily="34" charset="-128"/>
              </a:rPr>
              <a:t>Can be determined from </a:t>
            </a:r>
          </a:p>
          <a:p>
            <a:pPr marL="1009650" lvl="1" indent="-609600">
              <a:buSzPct val="120000"/>
              <a:buFontTx/>
              <a:buAutoNum type="arabicPeriod"/>
              <a:defRPr/>
            </a:pPr>
            <a:r>
              <a:rPr lang="en-US" sz="2600" dirty="0" smtClean="0">
                <a:ea typeface="ＭＳ Ｐゴシック" pitchFamily="34" charset="-128"/>
              </a:rPr>
              <a:t>the formula of the compound and</a:t>
            </a:r>
          </a:p>
          <a:p>
            <a:pPr marL="1009650" lvl="1" indent="-609600">
              <a:buSzPct val="120000"/>
              <a:buFontTx/>
              <a:buAutoNum type="arabicPeriod"/>
              <a:defRPr/>
            </a:pPr>
            <a:r>
              <a:rPr lang="en-US" sz="2600" dirty="0" smtClean="0">
                <a:ea typeface="ＭＳ Ｐゴシック" pitchFamily="34" charset="-128"/>
              </a:rPr>
              <a:t>the experimental mass analysis of the compound.</a:t>
            </a:r>
          </a:p>
          <a:p>
            <a:pPr marL="347472" indent="-347472">
              <a:buSzPct val="120000"/>
              <a:defRPr/>
            </a:pPr>
            <a:r>
              <a:rPr lang="en-US" sz="3000" dirty="0" smtClean="0">
                <a:ea typeface="ＭＳ Ｐゴシック" pitchFamily="34" charset="-128"/>
              </a:rPr>
              <a:t>The percentages may not always total to 100% due to rounding.</a:t>
            </a:r>
          </a:p>
        </p:txBody>
      </p:sp>
      <p:pic>
        <p:nvPicPr>
          <p:cNvPr id="80900" name="Picture 9"/>
          <p:cNvPicPr>
            <a:picLocks noChangeAspect="1"/>
          </p:cNvPicPr>
          <p:nvPr/>
        </p:nvPicPr>
        <p:blipFill>
          <a:blip r:embed="rId3" cstate="print"/>
          <a:srcRect/>
          <a:stretch>
            <a:fillRect/>
          </a:stretch>
        </p:blipFill>
        <p:spPr bwMode="auto">
          <a:xfrm>
            <a:off x="821267" y="5110163"/>
            <a:ext cx="10526184" cy="608012"/>
          </a:xfrm>
          <a:prstGeom prst="rect">
            <a:avLst/>
          </a:prstGeom>
          <a:noFill/>
          <a:ln w="9525">
            <a:noFill/>
            <a:miter lim="800000"/>
            <a:headEnd/>
            <a:tailEnd/>
          </a:ln>
        </p:spPr>
      </p:pic>
      <p:sp>
        <p:nvSpPr>
          <p:cNvPr id="80901" name="AutoShape 5"/>
          <p:cNvSpPr>
            <a:spLocks noChangeAspect="1" noChangeArrowheads="1"/>
          </p:cNvSpPr>
          <p:nvPr/>
        </p:nvSpPr>
        <p:spPr bwMode="auto">
          <a:xfrm>
            <a:off x="1140884" y="5051425"/>
            <a:ext cx="9886949" cy="725488"/>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bwMode="auto">
          <a:xfrm>
            <a:off x="0" y="1"/>
            <a:ext cx="12192000" cy="677108"/>
          </a:xfrm>
          <a:prstGeom prst="rect">
            <a:avLst/>
          </a:prstGeom>
          <a:solidFill>
            <a:srgbClr val="FFFFFF"/>
          </a:solidFill>
          <a:ln>
            <a:miter lim="800000"/>
            <a:headEnd/>
            <a:tailEnd/>
          </a:ln>
        </p:spPr>
        <p:txBody>
          <a:bodyPr wrap="square" lIns="457200" tIns="45720" rIns="91440" bIns="45720" numCol="1" anchor="t" anchorCtr="0" compatLnSpc="1">
            <a:prstTxWarp prst="textNoShape">
              <a:avLst/>
            </a:prstTxWarp>
            <a:spAutoFit/>
          </a:bodyPr>
          <a:lstStyle/>
          <a:p>
            <a:r>
              <a:rPr lang="en-US" smtClean="0"/>
              <a:t>Conversion Factors from Chemical Formula</a:t>
            </a:r>
          </a:p>
        </p:txBody>
      </p:sp>
      <p:sp>
        <p:nvSpPr>
          <p:cNvPr id="81923" name="Content Placeholder 2"/>
          <p:cNvSpPr>
            <a:spLocks noGrp="1"/>
          </p:cNvSpPr>
          <p:nvPr>
            <p:ph idx="1"/>
          </p:nvPr>
        </p:nvSpPr>
        <p:spPr>
          <a:xfrm>
            <a:off x="486833" y="1141413"/>
            <a:ext cx="10972800" cy="5213350"/>
          </a:xfrm>
        </p:spPr>
        <p:txBody>
          <a:bodyPr/>
          <a:lstStyle/>
          <a:p>
            <a:r>
              <a:rPr lang="en-US" smtClean="0"/>
              <a:t>Chemical formulas contain within them inherent relationships between numbers</a:t>
            </a:r>
            <a:br>
              <a:rPr lang="en-US" smtClean="0"/>
            </a:br>
            <a:r>
              <a:rPr lang="en-US" smtClean="0"/>
              <a:t>of atoms and molecules.</a:t>
            </a:r>
          </a:p>
          <a:p>
            <a:pPr lvl="1"/>
            <a:r>
              <a:rPr lang="en-US" smtClean="0">
                <a:solidFill>
                  <a:srgbClr val="333399"/>
                </a:solidFill>
              </a:rPr>
              <a:t>Or moles of atoms and molecules</a:t>
            </a:r>
          </a:p>
          <a:p>
            <a:pPr lvl="1">
              <a:buFontTx/>
              <a:buNone/>
            </a:pPr>
            <a:endParaRPr lang="en-US" smtClean="0">
              <a:solidFill>
                <a:srgbClr val="333399"/>
              </a:solidFill>
            </a:endParaRPr>
          </a:p>
          <a:p>
            <a:pPr lvl="1">
              <a:buFontTx/>
              <a:buNone/>
            </a:pPr>
            <a:endParaRPr lang="en-US" smtClean="0">
              <a:solidFill>
                <a:srgbClr val="333399"/>
              </a:solidFill>
            </a:endParaRPr>
          </a:p>
          <a:p>
            <a:r>
              <a:rPr lang="en-US" smtClean="0"/>
              <a:t>These relationships can be used to determine the amounts of constituent elements and molecules.</a:t>
            </a:r>
          </a:p>
          <a:p>
            <a:pPr lvl="1"/>
            <a:r>
              <a:rPr lang="en-US" smtClean="0">
                <a:solidFill>
                  <a:srgbClr val="333399"/>
                </a:solidFill>
              </a:rPr>
              <a:t>Like percent composition</a:t>
            </a:r>
          </a:p>
        </p:txBody>
      </p:sp>
      <p:pic>
        <p:nvPicPr>
          <p:cNvPr id="81924" name="Picture 2"/>
          <p:cNvPicPr>
            <a:picLocks noChangeAspect="1" noChangeArrowheads="1"/>
          </p:cNvPicPr>
          <p:nvPr/>
        </p:nvPicPr>
        <p:blipFill>
          <a:blip r:embed="rId3" cstate="print"/>
          <a:srcRect/>
          <a:stretch>
            <a:fillRect/>
          </a:stretch>
        </p:blipFill>
        <p:spPr bwMode="auto">
          <a:xfrm>
            <a:off x="2438401" y="3505200"/>
            <a:ext cx="4586817" cy="53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bwMode="auto">
          <a:xfrm>
            <a:off x="0" y="0"/>
            <a:ext cx="12192000" cy="1846659"/>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pt-BR" smtClean="0"/>
              <a:t>Determining a Chemical Formula from Experimental Data</a:t>
            </a:r>
            <a:r>
              <a:rPr lang="en-US" smtClean="0"/>
              <a:t/>
            </a:r>
            <a:br>
              <a:rPr lang="en-US" smtClean="0"/>
            </a:br>
            <a:endParaRPr lang="en-US" smtClean="0"/>
          </a:p>
        </p:txBody>
      </p:sp>
      <p:sp>
        <p:nvSpPr>
          <p:cNvPr id="82947" name="Content Placeholder 2"/>
          <p:cNvSpPr>
            <a:spLocks noGrp="1"/>
          </p:cNvSpPr>
          <p:nvPr>
            <p:ph idx="1"/>
          </p:nvPr>
        </p:nvSpPr>
        <p:spPr>
          <a:xfrm>
            <a:off x="304800" y="1066800"/>
            <a:ext cx="11684000" cy="6002338"/>
          </a:xfrm>
        </p:spPr>
        <p:txBody>
          <a:bodyPr/>
          <a:lstStyle/>
          <a:p>
            <a:pPr>
              <a:buFontTx/>
              <a:buNone/>
            </a:pPr>
            <a:r>
              <a:rPr lang="en-US" b="1" smtClean="0"/>
              <a:t>Empirical Formula</a:t>
            </a:r>
          </a:p>
          <a:p>
            <a:r>
              <a:rPr lang="en-US" smtClean="0"/>
              <a:t>Simplest, whole-number ratio of the atoms of elements in a compound</a:t>
            </a:r>
          </a:p>
          <a:p>
            <a:r>
              <a:rPr lang="en-US" smtClean="0"/>
              <a:t>Can be determined from elemental analysis</a:t>
            </a:r>
          </a:p>
          <a:p>
            <a:pPr lvl="1"/>
            <a:r>
              <a:rPr lang="en-US" smtClean="0">
                <a:solidFill>
                  <a:srgbClr val="333399"/>
                </a:solidFill>
              </a:rPr>
              <a:t>Masses of elements formed when a compound is decomposed, or that react together to form a compound</a:t>
            </a:r>
          </a:p>
          <a:p>
            <a:pPr lvl="2"/>
            <a:r>
              <a:rPr lang="en-US" smtClean="0"/>
              <a:t>Combustion analysis</a:t>
            </a:r>
          </a:p>
          <a:p>
            <a:pPr lvl="1"/>
            <a:r>
              <a:rPr lang="en-US" smtClean="0">
                <a:solidFill>
                  <a:srgbClr val="333399"/>
                </a:solidFill>
              </a:rPr>
              <a:t>Percent composition</a:t>
            </a:r>
          </a:p>
          <a:p>
            <a:pPr lvl="2">
              <a:buFontTx/>
              <a:buNone/>
            </a:pPr>
            <a:r>
              <a:rPr lang="en-US" b="1" smtClean="0"/>
              <a:t>	Note</a:t>
            </a:r>
            <a:r>
              <a:rPr lang="en-US" smtClean="0"/>
              <a:t>: An empirical formula represents a ratio of atoms or a ratio of moles of atoms, </a:t>
            </a:r>
            <a:r>
              <a:rPr lang="en-US" i="1" smtClean="0"/>
              <a:t>not a ratio of masses</a:t>
            </a:r>
            <a:r>
              <a:rPr lang="en-US" smtClean="0"/>
              <a:t>. </a:t>
            </a:r>
            <a:endParaRPr lang="en-US" smtClean="0">
              <a:solidFill>
                <a:srgbClr val="333399"/>
              </a:solidFill>
            </a:endParaRPr>
          </a:p>
          <a:p>
            <a:endParaRPr lang="en-US" smtClean="0"/>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Finding an Empirical Formula</a:t>
            </a:r>
          </a:p>
        </p:txBody>
      </p:sp>
      <p:sp>
        <p:nvSpPr>
          <p:cNvPr id="83971" name="Content Placeholder 2"/>
          <p:cNvSpPr>
            <a:spLocks noGrp="1"/>
          </p:cNvSpPr>
          <p:nvPr>
            <p:ph idx="1"/>
          </p:nvPr>
        </p:nvSpPr>
        <p:spPr>
          <a:xfrm>
            <a:off x="486833" y="1141413"/>
            <a:ext cx="10972800" cy="3871912"/>
          </a:xfrm>
        </p:spPr>
        <p:txBody>
          <a:bodyPr/>
          <a:lstStyle/>
          <a:p>
            <a:pPr marL="458788" indent="-458788">
              <a:lnSpc>
                <a:spcPct val="90000"/>
              </a:lnSpc>
              <a:buFontTx/>
              <a:buNone/>
            </a:pPr>
            <a:r>
              <a:rPr lang="en-US" smtClean="0"/>
              <a:t>1.	Convert the percentages to grams.</a:t>
            </a:r>
          </a:p>
          <a:p>
            <a:pPr marL="1139825" lvl="1" indent="-511175">
              <a:lnSpc>
                <a:spcPct val="90000"/>
              </a:lnSpc>
              <a:buFontTx/>
              <a:buNone/>
            </a:pPr>
            <a:r>
              <a:rPr lang="en-US" smtClean="0">
                <a:solidFill>
                  <a:srgbClr val="333399"/>
                </a:solidFill>
              </a:rPr>
              <a:t>a)	Assume you start with 100 g of the compound.</a:t>
            </a:r>
          </a:p>
          <a:p>
            <a:pPr marL="1139825" lvl="1" indent="-511175">
              <a:lnSpc>
                <a:spcPct val="90000"/>
              </a:lnSpc>
              <a:buFontTx/>
              <a:buNone/>
            </a:pPr>
            <a:r>
              <a:rPr lang="en-US" smtClean="0">
                <a:solidFill>
                  <a:srgbClr val="333399"/>
                </a:solidFill>
              </a:rPr>
              <a:t>b)	Skip if already grams.</a:t>
            </a:r>
          </a:p>
          <a:p>
            <a:pPr marL="458788" indent="-458788">
              <a:lnSpc>
                <a:spcPct val="90000"/>
              </a:lnSpc>
              <a:buFontTx/>
              <a:buNone/>
            </a:pPr>
            <a:r>
              <a:rPr lang="en-US" smtClean="0"/>
              <a:t>2.	Convert grams to moles.</a:t>
            </a:r>
          </a:p>
          <a:p>
            <a:pPr marL="1139825" lvl="1" indent="-511175">
              <a:lnSpc>
                <a:spcPct val="90000"/>
              </a:lnSpc>
              <a:buFontTx/>
              <a:buNone/>
            </a:pPr>
            <a:r>
              <a:rPr lang="en-US" smtClean="0">
                <a:solidFill>
                  <a:srgbClr val="333399"/>
                </a:solidFill>
              </a:rPr>
              <a:t>a)	Use molar mass of each element.</a:t>
            </a:r>
          </a:p>
          <a:p>
            <a:pPr marL="458788" indent="-458788">
              <a:lnSpc>
                <a:spcPct val="90000"/>
              </a:lnSpc>
              <a:buFontTx/>
              <a:buNone/>
            </a:pPr>
            <a:r>
              <a:rPr lang="en-US" smtClean="0"/>
              <a:t>3.	Write a pseudoformula using moles as subscripts.</a:t>
            </a: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Finding an Empirical Formula</a:t>
            </a:r>
          </a:p>
        </p:txBody>
      </p:sp>
      <p:sp>
        <p:nvSpPr>
          <p:cNvPr id="3" name="Content Placeholder 2"/>
          <p:cNvSpPr>
            <a:spLocks noGrp="1"/>
          </p:cNvSpPr>
          <p:nvPr>
            <p:ph idx="1"/>
          </p:nvPr>
        </p:nvSpPr>
        <p:spPr>
          <a:xfrm>
            <a:off x="486833" y="1141413"/>
            <a:ext cx="10972800" cy="4278312"/>
          </a:xfrm>
        </p:spPr>
        <p:txBody>
          <a:bodyPr/>
          <a:lstStyle/>
          <a:p>
            <a:pPr marL="458788" indent="-458788">
              <a:lnSpc>
                <a:spcPct val="90000"/>
              </a:lnSpc>
              <a:buFontTx/>
              <a:buNone/>
              <a:defRPr/>
            </a:pPr>
            <a:r>
              <a:rPr lang="en-US" dirty="0" smtClean="0">
                <a:ea typeface="+mn-ea"/>
                <a:cs typeface="+mn-cs"/>
              </a:rPr>
              <a:t>4.	Divide all by smallest number of moles.</a:t>
            </a:r>
          </a:p>
          <a:p>
            <a:pPr marL="1139825" lvl="1" indent="-511175">
              <a:lnSpc>
                <a:spcPct val="90000"/>
              </a:lnSpc>
              <a:buFontTx/>
              <a:buNone/>
              <a:defRPr/>
            </a:pPr>
            <a:r>
              <a:rPr lang="en-US" dirty="0" smtClean="0">
                <a:solidFill>
                  <a:srgbClr val="333399"/>
                </a:solidFill>
                <a:ea typeface="ＭＳ Ｐゴシック" charset="0"/>
              </a:rPr>
              <a:t>a)	If the result is within 0.1 of a whole number, round to the whole number.</a:t>
            </a:r>
          </a:p>
          <a:p>
            <a:pPr marL="458788" indent="-458788">
              <a:lnSpc>
                <a:spcPct val="90000"/>
              </a:lnSpc>
              <a:buFontTx/>
              <a:buNone/>
              <a:defRPr/>
            </a:pPr>
            <a:r>
              <a:rPr lang="en-US" dirty="0" smtClean="0">
                <a:ea typeface="+mn-ea"/>
                <a:cs typeface="+mn-cs"/>
              </a:rPr>
              <a:t>5.	Multiply all mole ratios by a number to make all whole numbers.</a:t>
            </a:r>
          </a:p>
          <a:p>
            <a:pPr marL="1143000" lvl="1" indent="-514350">
              <a:lnSpc>
                <a:spcPct val="90000"/>
              </a:lnSpc>
              <a:buFontTx/>
              <a:buAutoNum type="alphaLcParenR"/>
              <a:defRPr/>
            </a:pPr>
            <a:r>
              <a:rPr lang="en-US" dirty="0" smtClean="0">
                <a:solidFill>
                  <a:srgbClr val="333399"/>
                </a:solidFill>
                <a:ea typeface="ＭＳ Ｐゴシック" charset="0"/>
              </a:rPr>
              <a:t>If ratio .5, multiply all by 2</a:t>
            </a:r>
            <a:r>
              <a:rPr lang="en-US" dirty="0">
                <a:solidFill>
                  <a:srgbClr val="333399"/>
                </a:solidFill>
                <a:ea typeface="ＭＳ Ｐゴシック" charset="0"/>
              </a:rPr>
              <a:t>.</a:t>
            </a:r>
            <a:endParaRPr lang="en-US" dirty="0" smtClean="0">
              <a:solidFill>
                <a:srgbClr val="333399"/>
              </a:solidFill>
              <a:ea typeface="ＭＳ Ｐゴシック" charset="0"/>
            </a:endParaRPr>
          </a:p>
          <a:p>
            <a:pPr marL="1143000" lvl="1" indent="-514350">
              <a:lnSpc>
                <a:spcPct val="90000"/>
              </a:lnSpc>
              <a:buFontTx/>
              <a:buAutoNum type="alphaLcParenR"/>
              <a:defRPr/>
            </a:pPr>
            <a:r>
              <a:rPr lang="en-US" dirty="0" smtClean="0">
                <a:solidFill>
                  <a:srgbClr val="333399"/>
                </a:solidFill>
                <a:ea typeface="ＭＳ Ｐゴシック" charset="0"/>
              </a:rPr>
              <a:t>if ratio .33 or .67, multiply all by 3.</a:t>
            </a:r>
          </a:p>
          <a:p>
            <a:pPr marL="1143000" lvl="1" indent="-514350">
              <a:lnSpc>
                <a:spcPct val="90000"/>
              </a:lnSpc>
              <a:buFontTx/>
              <a:buAutoNum type="alphaLcParenR"/>
              <a:defRPr/>
            </a:pPr>
            <a:r>
              <a:rPr lang="en-US" dirty="0" smtClean="0">
                <a:solidFill>
                  <a:srgbClr val="333399"/>
                </a:solidFill>
                <a:ea typeface="ＭＳ Ｐゴシック" charset="0"/>
              </a:rPr>
              <a:t>If ratio 0.25 or 0.75, multiply all by 4, etc</a:t>
            </a:r>
            <a:r>
              <a:rPr lang="en-US" dirty="0">
                <a:solidFill>
                  <a:srgbClr val="333399"/>
                </a:solidFill>
                <a:ea typeface="ＭＳ Ｐゴシック" charset="0"/>
              </a:rPr>
              <a:t>.</a:t>
            </a:r>
            <a:endParaRPr lang="en-US" dirty="0" smtClean="0">
              <a:solidFill>
                <a:srgbClr val="333399"/>
              </a:solidFill>
              <a:ea typeface="ＭＳ Ｐゴシック" charset="0"/>
            </a:endParaRPr>
          </a:p>
          <a:p>
            <a:pPr marL="1139825" lvl="1" indent="-511175">
              <a:lnSpc>
                <a:spcPct val="90000"/>
              </a:lnSpc>
              <a:buFontTx/>
              <a:buNone/>
              <a:defRPr/>
            </a:pPr>
            <a:r>
              <a:rPr lang="en-US" dirty="0" smtClean="0">
                <a:solidFill>
                  <a:srgbClr val="333399"/>
                </a:solidFill>
                <a:ea typeface="ＭＳ Ｐゴシック" charset="0"/>
              </a:rPr>
              <a:t>d)	Skip if already whole numbers.</a:t>
            </a:r>
            <a:endParaRPr lang="en-US" dirty="0">
              <a:solidFill>
                <a:srgbClr val="333399"/>
              </a:solidFill>
              <a:ea typeface="ＭＳ Ｐゴシック" charset="0"/>
            </a:endParaRP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pt-BR" smtClean="0"/>
              <a:t>Molecular Formulas for Compounds</a:t>
            </a:r>
            <a:endParaRPr lang="en-US" smtClean="0"/>
          </a:p>
        </p:txBody>
      </p:sp>
      <p:sp>
        <p:nvSpPr>
          <p:cNvPr id="86019" name="Content Placeholder 2"/>
          <p:cNvSpPr>
            <a:spLocks noGrp="1"/>
          </p:cNvSpPr>
          <p:nvPr>
            <p:ph idx="1"/>
          </p:nvPr>
        </p:nvSpPr>
        <p:spPr>
          <a:xfrm>
            <a:off x="508000" y="1295400"/>
            <a:ext cx="10972800" cy="3983038"/>
          </a:xfrm>
        </p:spPr>
        <p:txBody>
          <a:bodyPr/>
          <a:lstStyle/>
          <a:p>
            <a:pPr marL="346075" indent="-346075">
              <a:buSzPct val="120000"/>
            </a:pPr>
            <a:r>
              <a:rPr lang="en-US" smtClean="0"/>
              <a:t>The molecular formula is a multiple of the empirical formula.</a:t>
            </a:r>
          </a:p>
          <a:p>
            <a:pPr marL="346075" indent="-346075">
              <a:buSzPct val="120000"/>
            </a:pPr>
            <a:r>
              <a:rPr lang="en-US" smtClean="0"/>
              <a:t>To determine the molecular formula you need to know the empirical formula and the molar mass of the compound.</a:t>
            </a:r>
          </a:p>
          <a:p>
            <a:pPr marL="1060450" lvl="1" indent="-660400">
              <a:buSzPct val="120000"/>
              <a:buFontTx/>
              <a:buNone/>
            </a:pPr>
            <a:endParaRPr lang="en-US" sz="1600" smtClean="0"/>
          </a:p>
          <a:p>
            <a:pPr marL="1060450" lvl="1" indent="-660400" algn="ctr">
              <a:buSzPct val="120000"/>
              <a:buFontTx/>
              <a:buNone/>
            </a:pPr>
            <a:r>
              <a:rPr lang="en-US" smtClean="0">
                <a:solidFill>
                  <a:srgbClr val="333399"/>
                </a:solidFill>
              </a:rPr>
              <a:t>Molecular formula = (empirical formula)</a:t>
            </a:r>
            <a:r>
              <a:rPr lang="en-US" b="1" i="1" smtClean="0">
                <a:solidFill>
                  <a:srgbClr val="333399"/>
                </a:solidFill>
              </a:rPr>
              <a:t>n</a:t>
            </a:r>
            <a:r>
              <a:rPr lang="en-US" smtClean="0">
                <a:solidFill>
                  <a:srgbClr val="333399"/>
                </a:solidFill>
              </a:rPr>
              <a:t>,</a:t>
            </a:r>
          </a:p>
          <a:p>
            <a:pPr marL="1060450" lvl="1" indent="-660400" algn="ctr">
              <a:buSzPct val="120000"/>
              <a:buFontTx/>
              <a:buNone/>
            </a:pPr>
            <a:r>
              <a:rPr lang="en-US" i="1" smtClean="0">
                <a:solidFill>
                  <a:srgbClr val="333399"/>
                </a:solidFill>
              </a:rPr>
              <a:t>where </a:t>
            </a:r>
            <a:r>
              <a:rPr lang="en-US" b="1" i="1" smtClean="0">
                <a:solidFill>
                  <a:srgbClr val="333399"/>
                </a:solidFill>
              </a:rPr>
              <a:t>n</a:t>
            </a:r>
            <a:r>
              <a:rPr lang="en-US" i="1" smtClean="0">
                <a:solidFill>
                  <a:srgbClr val="333399"/>
                </a:solidFill>
              </a:rPr>
              <a:t> is a positive integer.</a:t>
            </a:r>
          </a:p>
        </p:txBody>
      </p:sp>
      <p:sp>
        <p:nvSpPr>
          <p:cNvPr id="86020"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sp>
        <p:nvSpPr>
          <p:cNvPr id="86021" name="Rectangle 3"/>
          <p:cNvSpPr>
            <a:spLocks noChangeArrowheads="1"/>
          </p:cNvSpPr>
          <p:nvPr/>
        </p:nvSpPr>
        <p:spPr bwMode="auto">
          <a:xfrm>
            <a:off x="0" y="5834"/>
            <a:ext cx="184731" cy="369332"/>
          </a:xfrm>
          <a:prstGeom prst="rect">
            <a:avLst/>
          </a:prstGeom>
          <a:noFill/>
          <a:ln w="9525">
            <a:noFill/>
            <a:miter lim="800000"/>
            <a:headEnd/>
            <a:tailEnd/>
          </a:ln>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pt-BR" smtClean="0"/>
              <a:t>Molecular Formulas for Compounds</a:t>
            </a:r>
            <a:endParaRPr lang="en-US" smtClean="0"/>
          </a:p>
        </p:txBody>
      </p:sp>
      <p:sp>
        <p:nvSpPr>
          <p:cNvPr id="87043" name="Content Placeholder 2"/>
          <p:cNvSpPr>
            <a:spLocks noGrp="1"/>
          </p:cNvSpPr>
          <p:nvPr>
            <p:ph idx="1"/>
          </p:nvPr>
        </p:nvSpPr>
        <p:spPr>
          <a:xfrm>
            <a:off x="486834" y="1141413"/>
            <a:ext cx="11400367" cy="2062162"/>
          </a:xfrm>
        </p:spPr>
        <p:txBody>
          <a:bodyPr/>
          <a:lstStyle/>
          <a:p>
            <a:r>
              <a:rPr lang="en-US" smtClean="0"/>
              <a:t>The molar mass is a whole-number multiple of the </a:t>
            </a:r>
            <a:r>
              <a:rPr lang="en-US" b="1" smtClean="0"/>
              <a:t>empirical formula molar mass</a:t>
            </a:r>
            <a:r>
              <a:rPr lang="en-US" smtClean="0"/>
              <a:t>, the sum of the masses of all the atoms in the empirical formula:</a:t>
            </a:r>
          </a:p>
        </p:txBody>
      </p:sp>
      <p:sp>
        <p:nvSpPr>
          <p:cNvPr id="87044"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sp>
        <p:nvSpPr>
          <p:cNvPr id="87045" name="Rectangle 3"/>
          <p:cNvSpPr>
            <a:spLocks noChangeArrowheads="1"/>
          </p:cNvSpPr>
          <p:nvPr/>
        </p:nvSpPr>
        <p:spPr bwMode="auto">
          <a:xfrm>
            <a:off x="0" y="196334"/>
            <a:ext cx="184731" cy="369332"/>
          </a:xfrm>
          <a:prstGeom prst="rect">
            <a:avLst/>
          </a:prstGeom>
          <a:noFill/>
          <a:ln w="9525">
            <a:noFill/>
            <a:miter lim="800000"/>
            <a:headEnd/>
            <a:tailEnd/>
          </a:ln>
        </p:spPr>
        <p:txBody>
          <a:bodyPr wrap="none" anchor="ctr">
            <a:spAutoFit/>
          </a:bodyPr>
          <a:lstStyle/>
          <a:p>
            <a:endParaRPr lang="en-US"/>
          </a:p>
        </p:txBody>
      </p:sp>
      <p:sp>
        <p:nvSpPr>
          <p:cNvPr id="87046" name="Text Box 9"/>
          <p:cNvSpPr txBox="1">
            <a:spLocks noChangeArrowheads="1"/>
          </p:cNvSpPr>
          <p:nvPr/>
        </p:nvSpPr>
        <p:spPr bwMode="auto">
          <a:xfrm>
            <a:off x="3149600" y="3962400"/>
            <a:ext cx="502061" cy="369332"/>
          </a:xfrm>
          <a:prstGeom prst="rect">
            <a:avLst/>
          </a:prstGeom>
          <a:noFill/>
          <a:ln w="9525">
            <a:noFill/>
            <a:miter lim="800000"/>
            <a:headEnd/>
            <a:tailEnd/>
          </a:ln>
        </p:spPr>
        <p:txBody>
          <a:bodyPr wrap="none">
            <a:spAutoFit/>
          </a:bodyPr>
          <a:lstStyle/>
          <a:p>
            <a:r>
              <a:rPr lang="en-US" i="1"/>
              <a:t>n</a:t>
            </a:r>
            <a:r>
              <a:rPr lang="en-US"/>
              <a:t> =</a:t>
            </a:r>
            <a:endParaRPr lang="en-US" i="1"/>
          </a:p>
        </p:txBody>
      </p:sp>
      <p:sp>
        <p:nvSpPr>
          <p:cNvPr id="87047" name="Text Box 10"/>
          <p:cNvSpPr txBox="1">
            <a:spLocks noChangeArrowheads="1"/>
          </p:cNvSpPr>
          <p:nvPr/>
        </p:nvSpPr>
        <p:spPr bwMode="auto">
          <a:xfrm>
            <a:off x="3962400" y="3810001"/>
            <a:ext cx="3264035" cy="646331"/>
          </a:xfrm>
          <a:prstGeom prst="rect">
            <a:avLst/>
          </a:prstGeom>
          <a:noFill/>
          <a:ln w="9525">
            <a:noFill/>
            <a:miter lim="800000"/>
            <a:headEnd/>
            <a:tailEnd/>
          </a:ln>
        </p:spPr>
        <p:txBody>
          <a:bodyPr wrap="none">
            <a:spAutoFit/>
          </a:bodyPr>
          <a:lstStyle/>
          <a:p>
            <a:r>
              <a:rPr lang="en-US"/>
              <a:t>	molar mass</a:t>
            </a:r>
          </a:p>
          <a:p>
            <a:r>
              <a:rPr lang="en-US"/>
              <a:t>empirical formula molar mass</a:t>
            </a:r>
          </a:p>
        </p:txBody>
      </p:sp>
      <p:sp>
        <p:nvSpPr>
          <p:cNvPr id="87048" name="Line 11"/>
          <p:cNvSpPr>
            <a:spLocks noChangeShapeType="1"/>
          </p:cNvSpPr>
          <p:nvPr/>
        </p:nvSpPr>
        <p:spPr bwMode="auto">
          <a:xfrm>
            <a:off x="4064000" y="4191000"/>
            <a:ext cx="4876800" cy="0"/>
          </a:xfrm>
          <a:prstGeom prst="line">
            <a:avLst/>
          </a:prstGeom>
          <a:no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1524000" y="0"/>
            <a:ext cx="9144000" cy="1938992"/>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Energy: A Fundamental Part of Physical and Chemical Change</a:t>
            </a:r>
          </a:p>
        </p:txBody>
      </p:sp>
      <p:sp>
        <p:nvSpPr>
          <p:cNvPr id="82947" name="Content Placeholder 4"/>
          <p:cNvSpPr>
            <a:spLocks noGrp="1"/>
          </p:cNvSpPr>
          <p:nvPr>
            <p:ph sz="half" idx="1"/>
          </p:nvPr>
        </p:nvSpPr>
        <p:spPr>
          <a:xfrm>
            <a:off x="1676400" y="1600200"/>
            <a:ext cx="4381500" cy="2997200"/>
          </a:xfrm>
        </p:spPr>
        <p:txBody>
          <a:bodyPr/>
          <a:lstStyle/>
          <a:p>
            <a:pPr eaLnBrk="1" hangingPunct="1"/>
            <a:r>
              <a:rPr lang="en-US" altLang="en-US" b="1" smtClean="0">
                <a:solidFill>
                  <a:srgbClr val="143C83"/>
                </a:solidFill>
                <a:ea typeface="ヒラギノ角ゴ Pro W3" pitchFamily="127" charset="-128"/>
              </a:rPr>
              <a:t>Energy</a:t>
            </a:r>
            <a:r>
              <a:rPr lang="en-US" altLang="en-US" b="1" smtClean="0">
                <a:ea typeface="ヒラギノ角ゴ Pro W3" pitchFamily="127" charset="-128"/>
              </a:rPr>
              <a:t> </a:t>
            </a:r>
            <a:r>
              <a:rPr lang="en-US" altLang="en-US" smtClean="0">
                <a:ea typeface="ヒラギノ角ゴ Pro W3" pitchFamily="127" charset="-128"/>
              </a:rPr>
              <a:t>is the </a:t>
            </a:r>
            <a:r>
              <a:rPr lang="en-US" altLang="en-US" i="1" smtClean="0">
                <a:ea typeface="ヒラギノ角ゴ Pro W3" pitchFamily="127" charset="-128"/>
              </a:rPr>
              <a:t>capacity to do work.</a:t>
            </a:r>
          </a:p>
          <a:p>
            <a:pPr eaLnBrk="1" hangingPunct="1"/>
            <a:endParaRPr lang="en-US" altLang="en-US" sz="1800" i="1">
              <a:ea typeface="ヒラギノ角ゴ Pro W3" pitchFamily="127" charset="-128"/>
            </a:endParaRPr>
          </a:p>
          <a:p>
            <a:pPr eaLnBrk="1" hangingPunct="1"/>
            <a:r>
              <a:rPr lang="en-US" altLang="en-US" b="1" smtClean="0">
                <a:solidFill>
                  <a:srgbClr val="143C83"/>
                </a:solidFill>
                <a:ea typeface="ヒラギノ角ゴ Pro W3" pitchFamily="127" charset="-128"/>
              </a:rPr>
              <a:t>Work</a:t>
            </a:r>
            <a:r>
              <a:rPr lang="en-US" altLang="en-US" b="1" smtClean="0">
                <a:ea typeface="ヒラギノ角ゴ Pro W3" pitchFamily="127" charset="-128"/>
              </a:rPr>
              <a:t> </a:t>
            </a:r>
            <a:r>
              <a:rPr lang="en-US" altLang="en-US" smtClean="0">
                <a:ea typeface="ヒラギノ角ゴ Pro W3" pitchFamily="127" charset="-128"/>
              </a:rPr>
              <a:t>is defined as the action of a force through a distance.</a:t>
            </a:r>
          </a:p>
          <a:p>
            <a:pPr eaLnBrk="1" hangingPunct="1">
              <a:buFontTx/>
              <a:buNone/>
            </a:pPr>
            <a:endParaRPr lang="en-US" altLang="en-US" sz="1800">
              <a:ea typeface="ヒラギノ角ゴ Pro W3" pitchFamily="127" charset="-128"/>
            </a:endParaRPr>
          </a:p>
        </p:txBody>
      </p:sp>
      <p:sp>
        <p:nvSpPr>
          <p:cNvPr id="41990" name="TextBox 8"/>
          <p:cNvSpPr txBox="1">
            <a:spLocks noChangeArrowheads="1"/>
          </p:cNvSpPr>
          <p:nvPr/>
        </p:nvSpPr>
        <p:spPr bwMode="auto">
          <a:xfrm>
            <a:off x="1676400" y="4724400"/>
            <a:ext cx="8763000" cy="954088"/>
          </a:xfrm>
          <a:prstGeom prst="rect">
            <a:avLst/>
          </a:prstGeom>
          <a:noFill/>
          <a:ln>
            <a:noFill/>
          </a:ln>
          <a:extLst/>
        </p:spPr>
        <p:txBody>
          <a:bodyPr>
            <a:spAutoFit/>
          </a:bodyPr>
          <a:lstStyle>
            <a:lvl1pPr marL="339725" indent="-339725">
              <a:spcBef>
                <a:spcPct val="20000"/>
              </a:spcBef>
              <a:buChar char="•"/>
              <a:defRPr sz="3200">
                <a:solidFill>
                  <a:schemeClr val="tx1"/>
                </a:solidFill>
                <a:latin typeface="Arial" panose="020B0604020202020204" pitchFamily="34" charset="0"/>
                <a:ea typeface="ヒラギノ角ゴ Pro W3" pitchFamily="127" charset="-128"/>
              </a:defRPr>
            </a:lvl1pPr>
            <a:lvl2pPr marL="742950" indent="-285750">
              <a:spcBef>
                <a:spcPct val="20000"/>
              </a:spcBef>
              <a:buChar char="–"/>
              <a:defRPr sz="2800">
                <a:solidFill>
                  <a:schemeClr val="tx1"/>
                </a:solidFill>
                <a:latin typeface="Arial" panose="020B0604020202020204" pitchFamily="34" charset="0"/>
                <a:ea typeface="ヒラギノ角ゴ Pro W3" pitchFamily="127" charset="-128"/>
              </a:defRPr>
            </a:lvl2pPr>
            <a:lvl3pPr marL="1143000" indent="-228600">
              <a:spcBef>
                <a:spcPct val="20000"/>
              </a:spcBef>
              <a:buChar char="•"/>
              <a:defRPr sz="2400">
                <a:solidFill>
                  <a:schemeClr val="tx1"/>
                </a:solidFill>
                <a:latin typeface="Arial" panose="020B0604020202020204" pitchFamily="34" charset="0"/>
                <a:ea typeface="ヒラギノ角ゴ Pro W3" pitchFamily="127" charset="-128"/>
              </a:defRPr>
            </a:lvl3pPr>
            <a:lvl4pPr marL="1600200" indent="-228600">
              <a:spcBef>
                <a:spcPct val="20000"/>
              </a:spcBef>
              <a:buChar char="–"/>
              <a:defRPr sz="2000">
                <a:solidFill>
                  <a:schemeClr val="tx1"/>
                </a:solidFill>
                <a:latin typeface="Arial" panose="020B0604020202020204" pitchFamily="34" charset="0"/>
                <a:ea typeface="ヒラギノ角ゴ Pro W3" pitchFamily="127" charset="-128"/>
              </a:defRPr>
            </a:lvl4pPr>
            <a:lvl5pPr marL="2057400" indent="-228600">
              <a:spcBef>
                <a:spcPct val="20000"/>
              </a:spcBef>
              <a:buChar char="»"/>
              <a:defRPr sz="2000">
                <a:solidFill>
                  <a:schemeClr val="tx1"/>
                </a:solidFill>
                <a:latin typeface="Arial" panose="020B0604020202020204" pitchFamily="34" charset="0"/>
                <a:ea typeface="ヒラギノ角ゴ Pro W3" pitchFamily="127"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ヒラギノ角ゴ Pro W3" pitchFamily="127"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ヒラギノ角ゴ Pro W3" pitchFamily="127"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ヒラギノ角ゴ Pro W3" pitchFamily="127"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ヒラギノ角ゴ Pro W3" pitchFamily="127" charset="-128"/>
              </a:defRPr>
            </a:lvl9pPr>
          </a:lstStyle>
          <a:p>
            <a:pPr>
              <a:spcBef>
                <a:spcPct val="0"/>
              </a:spcBef>
            </a:pPr>
            <a:r>
              <a:rPr lang="en-US" altLang="en-US" sz="2800"/>
              <a:t>When you push a box across the floor or pedal your bicycle across the street, you have done work.</a:t>
            </a:r>
          </a:p>
        </p:txBody>
      </p:sp>
      <p:pic>
        <p:nvPicPr>
          <p:cNvPr id="82949" name="Picture 7" descr="Z:\50627 IRDVD Tro Chemistry A Molecular Approach\Working Files 50627\JPEG 50627\ch01\01_Pg12_Un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4839"/>
          <a:stretch>
            <a:fillRect/>
          </a:stretch>
        </p:blipFill>
        <p:spPr bwMode="auto">
          <a:xfrm>
            <a:off x="6096001" y="1760538"/>
            <a:ext cx="4149725" cy="237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77548564"/>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Combustion Analysis</a:t>
            </a:r>
          </a:p>
        </p:txBody>
      </p:sp>
      <p:sp>
        <p:nvSpPr>
          <p:cNvPr id="88067" name="Content Placeholder 2"/>
          <p:cNvSpPr>
            <a:spLocks noGrp="1"/>
          </p:cNvSpPr>
          <p:nvPr>
            <p:ph idx="1"/>
          </p:nvPr>
        </p:nvSpPr>
        <p:spPr>
          <a:xfrm>
            <a:off x="406400" y="609601"/>
            <a:ext cx="11785600" cy="6500813"/>
          </a:xfrm>
        </p:spPr>
        <p:txBody>
          <a:bodyPr/>
          <a:lstStyle/>
          <a:p>
            <a:pPr>
              <a:lnSpc>
                <a:spcPct val="95000"/>
              </a:lnSpc>
            </a:pPr>
            <a:r>
              <a:rPr lang="en-US" sz="2800" smtClean="0"/>
              <a:t>A common technique for analyzing compounds is to burn a known mass of compound and weigh the amounts of product made.</a:t>
            </a:r>
          </a:p>
          <a:p>
            <a:pPr lvl="1">
              <a:lnSpc>
                <a:spcPct val="95000"/>
              </a:lnSpc>
            </a:pPr>
            <a:r>
              <a:rPr lang="en-US" sz="2400" smtClean="0">
                <a:solidFill>
                  <a:srgbClr val="333399"/>
                </a:solidFill>
              </a:rPr>
              <a:t>This is generally used for organic compounds containing C, H, O.</a:t>
            </a:r>
          </a:p>
          <a:p>
            <a:pPr>
              <a:lnSpc>
                <a:spcPct val="95000"/>
              </a:lnSpc>
            </a:pPr>
            <a:r>
              <a:rPr lang="en-US" sz="2800" smtClean="0"/>
              <a:t>By knowing the mass of the product and composition of constituent element in the product, the original amount of constituent element can be determined.</a:t>
            </a:r>
          </a:p>
          <a:p>
            <a:pPr lvl="1">
              <a:lnSpc>
                <a:spcPct val="95000"/>
              </a:lnSpc>
            </a:pPr>
            <a:r>
              <a:rPr lang="en-US" sz="2400" smtClean="0">
                <a:solidFill>
                  <a:srgbClr val="333399"/>
                </a:solidFill>
              </a:rPr>
              <a:t>All the original C forms CO</a:t>
            </a:r>
            <a:r>
              <a:rPr lang="en-US" sz="2400" baseline="-25000" smtClean="0">
                <a:solidFill>
                  <a:srgbClr val="333399"/>
                </a:solidFill>
              </a:rPr>
              <a:t>2</a:t>
            </a:r>
            <a:r>
              <a:rPr lang="en-US" sz="2400" smtClean="0">
                <a:solidFill>
                  <a:srgbClr val="333399"/>
                </a:solidFill>
              </a:rPr>
              <a:t>, the original H forms H</a:t>
            </a:r>
            <a:r>
              <a:rPr lang="en-US" sz="2400" baseline="-25000" smtClean="0">
                <a:solidFill>
                  <a:srgbClr val="333399"/>
                </a:solidFill>
              </a:rPr>
              <a:t>2</a:t>
            </a:r>
            <a:r>
              <a:rPr lang="en-US" sz="2400" smtClean="0">
                <a:solidFill>
                  <a:srgbClr val="333399"/>
                </a:solidFill>
              </a:rPr>
              <a:t>O, and the original mass of O is found by subtraction.</a:t>
            </a:r>
          </a:p>
          <a:p>
            <a:pPr>
              <a:lnSpc>
                <a:spcPct val="95000"/>
              </a:lnSpc>
            </a:pPr>
            <a:r>
              <a:rPr lang="en-US" sz="2800" smtClean="0"/>
              <a:t>Once the masses of all the constituent elements in the original compound have been determined, the empirical formula can be found.</a:t>
            </a:r>
          </a:p>
          <a:p>
            <a:endParaRPr lang="en-US" smtClean="0"/>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Combustion Analysis</a:t>
            </a:r>
          </a:p>
        </p:txBody>
      </p:sp>
      <p:pic>
        <p:nvPicPr>
          <p:cNvPr id="89091" name="Picture 2"/>
          <p:cNvPicPr>
            <a:picLocks noChangeAspect="1"/>
          </p:cNvPicPr>
          <p:nvPr/>
        </p:nvPicPr>
        <p:blipFill>
          <a:blip r:embed="rId3" cstate="print"/>
          <a:srcRect b="3951"/>
          <a:stretch>
            <a:fillRect/>
          </a:stretch>
        </p:blipFill>
        <p:spPr bwMode="auto">
          <a:xfrm>
            <a:off x="406400" y="1992313"/>
            <a:ext cx="11379200" cy="3630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Chemical Reactions</a:t>
            </a:r>
          </a:p>
        </p:txBody>
      </p:sp>
      <p:sp>
        <p:nvSpPr>
          <p:cNvPr id="90115" name="Content Placeholder 2"/>
          <p:cNvSpPr>
            <a:spLocks noGrp="1"/>
          </p:cNvSpPr>
          <p:nvPr>
            <p:ph idx="1"/>
          </p:nvPr>
        </p:nvSpPr>
        <p:spPr>
          <a:xfrm>
            <a:off x="486833" y="1141414"/>
            <a:ext cx="11220451" cy="3170237"/>
          </a:xfrm>
        </p:spPr>
        <p:txBody>
          <a:bodyPr/>
          <a:lstStyle/>
          <a:p>
            <a:r>
              <a:rPr lang="en-US" smtClean="0"/>
              <a:t>Reactions involve chemical changes in matter resulting in new substances.</a:t>
            </a:r>
          </a:p>
          <a:p>
            <a:r>
              <a:rPr lang="en-US" smtClean="0"/>
              <a:t>Reactions involve rearrangement and exchange of atoms to produce new molecules.</a:t>
            </a:r>
          </a:p>
          <a:p>
            <a:pPr lvl="1"/>
            <a:r>
              <a:rPr lang="en-US" smtClean="0">
                <a:solidFill>
                  <a:srgbClr val="333399"/>
                </a:solidFill>
              </a:rPr>
              <a:t>Elements are not transmuted during a reaction.</a:t>
            </a:r>
          </a:p>
        </p:txBody>
      </p:sp>
      <p:sp>
        <p:nvSpPr>
          <p:cNvPr id="90116" name="Rectangle 4"/>
          <p:cNvSpPr>
            <a:spLocks noChangeArrowheads="1"/>
          </p:cNvSpPr>
          <p:nvPr/>
        </p:nvSpPr>
        <p:spPr bwMode="auto">
          <a:xfrm>
            <a:off x="1016000" y="4648200"/>
            <a:ext cx="9550400" cy="584200"/>
          </a:xfrm>
          <a:prstGeom prst="rect">
            <a:avLst/>
          </a:prstGeom>
          <a:noFill/>
          <a:ln w="9525">
            <a:noFill/>
            <a:miter lim="800000"/>
            <a:headEnd/>
            <a:tailEnd/>
          </a:ln>
        </p:spPr>
        <p:txBody>
          <a:bodyPr>
            <a:spAutoFit/>
          </a:bodyPr>
          <a:lstStyle/>
          <a:p>
            <a:pPr algn="ctr"/>
            <a:r>
              <a:rPr lang="en-US" sz="3200" b="1">
                <a:solidFill>
                  <a:schemeClr val="tx2"/>
                </a:solidFill>
                <a:cs typeface="Arial" charset="0"/>
              </a:rPr>
              <a:t>Reactants    </a:t>
            </a:r>
            <a:r>
              <a:rPr lang="en-US" sz="3200" b="1">
                <a:solidFill>
                  <a:schemeClr val="tx2"/>
                </a:solidFill>
                <a:cs typeface="Arial" charset="0"/>
                <a:sym typeface="Symbol" pitchFamily="18" charset="2"/>
              </a:rPr>
              <a:t></a:t>
            </a:r>
            <a:r>
              <a:rPr lang="en-US" sz="3200" b="1">
                <a:solidFill>
                  <a:schemeClr val="tx2"/>
                </a:solidFill>
                <a:cs typeface="Arial" charset="0"/>
              </a:rPr>
              <a:t>      Products</a:t>
            </a: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Chemical Equations</a:t>
            </a:r>
          </a:p>
        </p:txBody>
      </p:sp>
      <p:sp>
        <p:nvSpPr>
          <p:cNvPr id="91139" name="Content Placeholder 2"/>
          <p:cNvSpPr>
            <a:spLocks noGrp="1"/>
          </p:cNvSpPr>
          <p:nvPr>
            <p:ph idx="1"/>
          </p:nvPr>
        </p:nvSpPr>
        <p:spPr>
          <a:xfrm>
            <a:off x="486833" y="1141413"/>
            <a:ext cx="11125200" cy="5127625"/>
          </a:xfrm>
        </p:spPr>
        <p:txBody>
          <a:bodyPr/>
          <a:lstStyle/>
          <a:p>
            <a:r>
              <a:rPr lang="en-US" smtClean="0"/>
              <a:t>Shorthand way of describing a reaction</a:t>
            </a:r>
          </a:p>
          <a:p>
            <a:r>
              <a:rPr lang="en-US" smtClean="0"/>
              <a:t>Provide information about the reaction</a:t>
            </a:r>
          </a:p>
          <a:p>
            <a:pPr lvl="1"/>
            <a:r>
              <a:rPr lang="en-US" smtClean="0">
                <a:solidFill>
                  <a:srgbClr val="333399"/>
                </a:solidFill>
              </a:rPr>
              <a:t>Formulas of reactants and products</a:t>
            </a:r>
          </a:p>
          <a:p>
            <a:pPr lvl="1"/>
            <a:r>
              <a:rPr lang="en-US" smtClean="0">
                <a:solidFill>
                  <a:srgbClr val="333399"/>
                </a:solidFill>
              </a:rPr>
              <a:t>States of reactants and products</a:t>
            </a:r>
          </a:p>
          <a:p>
            <a:pPr lvl="1"/>
            <a:r>
              <a:rPr lang="en-US" smtClean="0">
                <a:solidFill>
                  <a:srgbClr val="333399"/>
                </a:solidFill>
              </a:rPr>
              <a:t>Relative numbers of reactant and product molecules that are required</a:t>
            </a:r>
          </a:p>
          <a:p>
            <a:pPr lvl="1"/>
            <a:r>
              <a:rPr lang="en-US" smtClean="0">
                <a:solidFill>
                  <a:srgbClr val="333399"/>
                </a:solidFill>
              </a:rPr>
              <a:t>Can be used to determine weights of reactants used and products that can be made</a:t>
            </a:r>
          </a:p>
          <a:p>
            <a:endParaRPr lang="en-US" smtClean="0"/>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3"/>
          <p:cNvPicPr>
            <a:picLocks noChangeAspect="1"/>
          </p:cNvPicPr>
          <p:nvPr/>
        </p:nvPicPr>
        <p:blipFill>
          <a:blip r:embed="rId3" cstate="print"/>
          <a:srcRect b="2779"/>
          <a:stretch>
            <a:fillRect/>
          </a:stretch>
        </p:blipFill>
        <p:spPr bwMode="auto">
          <a:xfrm>
            <a:off x="1921934" y="136525"/>
            <a:ext cx="8348133"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Combustion of Methane</a:t>
            </a:r>
          </a:p>
        </p:txBody>
      </p:sp>
      <p:sp>
        <p:nvSpPr>
          <p:cNvPr id="93187" name="Content Placeholder 2"/>
          <p:cNvSpPr>
            <a:spLocks noGrp="1"/>
          </p:cNvSpPr>
          <p:nvPr>
            <p:ph idx="1"/>
          </p:nvPr>
        </p:nvSpPr>
        <p:spPr>
          <a:xfrm>
            <a:off x="508000" y="914400"/>
            <a:ext cx="10972800" cy="2832100"/>
          </a:xfrm>
        </p:spPr>
        <p:txBody>
          <a:bodyPr/>
          <a:lstStyle/>
          <a:p>
            <a:pPr>
              <a:lnSpc>
                <a:spcPct val="90000"/>
              </a:lnSpc>
            </a:pPr>
            <a:r>
              <a:rPr lang="en-US" sz="2800" smtClean="0"/>
              <a:t>Methane gas burns to produce carbon dioxide gas and gaseous water.</a:t>
            </a:r>
          </a:p>
          <a:p>
            <a:pPr lvl="1">
              <a:lnSpc>
                <a:spcPct val="90000"/>
              </a:lnSpc>
            </a:pPr>
            <a:r>
              <a:rPr lang="en-US" sz="2400" smtClean="0">
                <a:solidFill>
                  <a:srgbClr val="333399"/>
                </a:solidFill>
              </a:rPr>
              <a:t>Whenever something burns it combines with O</a:t>
            </a:r>
            <a:r>
              <a:rPr lang="en-US" sz="2400" baseline="-25000" smtClean="0">
                <a:solidFill>
                  <a:srgbClr val="333399"/>
                </a:solidFill>
              </a:rPr>
              <a:t>2</a:t>
            </a:r>
            <a:r>
              <a:rPr lang="en-US" sz="2400" smtClean="0">
                <a:solidFill>
                  <a:srgbClr val="333399"/>
                </a:solidFill>
              </a:rPr>
              <a:t>(</a:t>
            </a:r>
            <a:r>
              <a:rPr lang="en-US" sz="2400" i="1" smtClean="0">
                <a:solidFill>
                  <a:srgbClr val="333399"/>
                </a:solidFill>
              </a:rPr>
              <a:t>g</a:t>
            </a:r>
            <a:r>
              <a:rPr lang="en-US" sz="2400" smtClean="0">
                <a:solidFill>
                  <a:srgbClr val="333399"/>
                </a:solidFill>
              </a:rPr>
              <a:t>)</a:t>
            </a:r>
            <a:r>
              <a:rPr lang="en-US" sz="2400" smtClean="0"/>
              <a:t>.</a:t>
            </a:r>
          </a:p>
          <a:p>
            <a:pPr algn="ctr">
              <a:lnSpc>
                <a:spcPct val="90000"/>
              </a:lnSpc>
              <a:buFontTx/>
              <a:buNone/>
            </a:pPr>
            <a:r>
              <a:rPr lang="en-US" sz="2800" smtClean="0"/>
              <a:t>CH</a:t>
            </a:r>
            <a:r>
              <a:rPr lang="en-US" sz="2800" baseline="-25000" smtClean="0"/>
              <a:t>4</a:t>
            </a:r>
            <a:r>
              <a:rPr lang="en-US" sz="2800" smtClean="0"/>
              <a:t>(</a:t>
            </a:r>
            <a:r>
              <a:rPr lang="en-US" sz="2800" i="1" smtClean="0"/>
              <a:t>g</a:t>
            </a:r>
            <a:r>
              <a:rPr lang="en-US" sz="2800" smtClean="0"/>
              <a:t>) + O</a:t>
            </a:r>
            <a:r>
              <a:rPr lang="en-US" sz="2800" baseline="-25000" smtClean="0"/>
              <a:t>2</a:t>
            </a:r>
            <a:r>
              <a:rPr lang="en-US" sz="2800" smtClean="0"/>
              <a:t>(</a:t>
            </a:r>
            <a:r>
              <a:rPr lang="en-US" sz="2800" i="1" smtClean="0"/>
              <a:t>g</a:t>
            </a:r>
            <a:r>
              <a:rPr lang="en-US" sz="2800" smtClean="0"/>
              <a:t>) </a:t>
            </a:r>
            <a:r>
              <a:rPr lang="en-US" sz="2800" smtClean="0">
                <a:latin typeface="Symbol" pitchFamily="18" charset="2"/>
              </a:rPr>
              <a:t>®</a:t>
            </a:r>
            <a:r>
              <a:rPr lang="en-US" sz="2800" smtClean="0"/>
              <a:t>  CO</a:t>
            </a:r>
            <a:r>
              <a:rPr lang="en-US" sz="2800" baseline="-25000" smtClean="0"/>
              <a:t>2</a:t>
            </a:r>
            <a:r>
              <a:rPr lang="en-US" sz="2800" smtClean="0"/>
              <a:t>(</a:t>
            </a:r>
            <a:r>
              <a:rPr lang="en-US" sz="2800" i="1" smtClean="0"/>
              <a:t>g</a:t>
            </a:r>
            <a:r>
              <a:rPr lang="en-US" sz="2800" smtClean="0"/>
              <a:t>) + H</a:t>
            </a:r>
            <a:r>
              <a:rPr lang="en-US" sz="2800" baseline="-25000" smtClean="0"/>
              <a:t>2</a:t>
            </a:r>
            <a:r>
              <a:rPr lang="en-US" sz="2800" smtClean="0"/>
              <a:t>O(</a:t>
            </a:r>
            <a:r>
              <a:rPr lang="en-US" sz="2800" i="1" smtClean="0"/>
              <a:t>g</a:t>
            </a:r>
            <a:r>
              <a:rPr lang="en-US" sz="2800" smtClean="0"/>
              <a:t>)</a:t>
            </a:r>
          </a:p>
          <a:p>
            <a:r>
              <a:rPr lang="en-US" smtClean="0"/>
              <a:t>If you look closely, you should immediately spot a problem.</a:t>
            </a:r>
          </a:p>
        </p:txBody>
      </p:sp>
      <p:pic>
        <p:nvPicPr>
          <p:cNvPr id="93188" name="Picture 1"/>
          <p:cNvPicPr>
            <a:picLocks noChangeAspect="1"/>
          </p:cNvPicPr>
          <p:nvPr/>
        </p:nvPicPr>
        <p:blipFill>
          <a:blip r:embed="rId3" cstate="print"/>
          <a:srcRect b="7431"/>
          <a:stretch>
            <a:fillRect/>
          </a:stretch>
        </p:blipFill>
        <p:spPr bwMode="auto">
          <a:xfrm>
            <a:off x="1579033" y="3940176"/>
            <a:ext cx="9086851" cy="1789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Combustion of Methane</a:t>
            </a:r>
          </a:p>
        </p:txBody>
      </p:sp>
      <p:sp>
        <p:nvSpPr>
          <p:cNvPr id="94211" name="Content Placeholder 2"/>
          <p:cNvSpPr>
            <a:spLocks noGrp="1"/>
          </p:cNvSpPr>
          <p:nvPr>
            <p:ph idx="1"/>
          </p:nvPr>
        </p:nvSpPr>
        <p:spPr>
          <a:xfrm>
            <a:off x="486833" y="1141414"/>
            <a:ext cx="10972800" cy="4918075"/>
          </a:xfrm>
        </p:spPr>
        <p:txBody>
          <a:bodyPr/>
          <a:lstStyle/>
          <a:p>
            <a:r>
              <a:rPr lang="en-US" smtClean="0"/>
              <a:t>Notice also that the left side has four hydrogen atoms while the right side has only two.</a:t>
            </a:r>
          </a:p>
          <a:p>
            <a:pPr>
              <a:buFontTx/>
              <a:buNone/>
            </a:pPr>
            <a:endParaRPr lang="en-US" smtClean="0"/>
          </a:p>
          <a:p>
            <a:endParaRPr lang="en-US" smtClean="0"/>
          </a:p>
          <a:p>
            <a:endParaRPr lang="en-US" smtClean="0"/>
          </a:p>
          <a:p>
            <a:r>
              <a:rPr lang="en-US" smtClean="0"/>
              <a:t>To correct these problems, we must </a:t>
            </a:r>
            <a:r>
              <a:rPr lang="en-US" b="1" smtClean="0"/>
              <a:t>balance</a:t>
            </a:r>
            <a:r>
              <a:rPr lang="en-US" smtClean="0"/>
              <a:t> the equation by changing the coefficients, not the subscripts.</a:t>
            </a:r>
          </a:p>
        </p:txBody>
      </p:sp>
      <p:pic>
        <p:nvPicPr>
          <p:cNvPr id="94212" name="Picture 1"/>
          <p:cNvPicPr>
            <a:picLocks noChangeAspect="1"/>
          </p:cNvPicPr>
          <p:nvPr/>
        </p:nvPicPr>
        <p:blipFill>
          <a:blip r:embed="rId3" cstate="print"/>
          <a:srcRect b="8865"/>
          <a:stretch>
            <a:fillRect/>
          </a:stretch>
        </p:blipFill>
        <p:spPr bwMode="auto">
          <a:xfrm>
            <a:off x="1566333" y="2841626"/>
            <a:ext cx="9103784" cy="1528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Combustion of Methane, Balanced</a:t>
            </a:r>
          </a:p>
        </p:txBody>
      </p:sp>
      <p:sp>
        <p:nvSpPr>
          <p:cNvPr id="95235" name="Content Placeholder 2"/>
          <p:cNvSpPr>
            <a:spLocks noGrp="1"/>
          </p:cNvSpPr>
          <p:nvPr>
            <p:ph idx="1"/>
          </p:nvPr>
        </p:nvSpPr>
        <p:spPr>
          <a:xfrm>
            <a:off x="486833" y="914400"/>
            <a:ext cx="10972800" cy="2921000"/>
          </a:xfrm>
        </p:spPr>
        <p:txBody>
          <a:bodyPr/>
          <a:lstStyle/>
          <a:p>
            <a:r>
              <a:rPr lang="en-US" smtClean="0"/>
              <a:t>To show the reaction obeys the Law of Conservation of Mass the equation must be </a:t>
            </a:r>
            <a:r>
              <a:rPr lang="en-US" b="1" smtClean="0"/>
              <a:t>balanced</a:t>
            </a:r>
            <a:r>
              <a:rPr lang="en-US" smtClean="0"/>
              <a:t>.</a:t>
            </a:r>
          </a:p>
          <a:p>
            <a:pPr lvl="1"/>
            <a:r>
              <a:rPr lang="en-US" smtClean="0">
                <a:solidFill>
                  <a:srgbClr val="333399"/>
                </a:solidFill>
              </a:rPr>
              <a:t>We adjust the numbers of molecules so there are equal numbers of atoms of each element on both sides of the arrow.</a:t>
            </a:r>
          </a:p>
        </p:txBody>
      </p:sp>
      <p:grpSp>
        <p:nvGrpSpPr>
          <p:cNvPr id="2" name="Group 72"/>
          <p:cNvGrpSpPr>
            <a:grpSpLocks/>
          </p:cNvGrpSpPr>
          <p:nvPr/>
        </p:nvGrpSpPr>
        <p:grpSpPr bwMode="auto">
          <a:xfrm>
            <a:off x="1422400" y="6065839"/>
            <a:ext cx="7071784" cy="381000"/>
            <a:chOff x="423" y="3111"/>
            <a:chExt cx="3341" cy="240"/>
          </a:xfrm>
        </p:grpSpPr>
        <p:sp>
          <p:nvSpPr>
            <p:cNvPr id="95238" name="Rectangle 73"/>
            <p:cNvSpPr>
              <a:spLocks noChangeArrowheads="1"/>
            </p:cNvSpPr>
            <p:nvPr/>
          </p:nvSpPr>
          <p:spPr bwMode="auto">
            <a:xfrm>
              <a:off x="423" y="3111"/>
              <a:ext cx="980" cy="231"/>
            </a:xfrm>
            <a:prstGeom prst="rect">
              <a:avLst/>
            </a:prstGeom>
            <a:noFill/>
            <a:ln w="12700">
              <a:noFill/>
              <a:miter lim="800000"/>
              <a:headEnd/>
              <a:tailEnd/>
            </a:ln>
          </p:spPr>
          <p:txBody>
            <a:bodyPr wrap="none" lIns="90488" tIns="44450" rIns="90488" bIns="44450">
              <a:spAutoFit/>
            </a:bodyPr>
            <a:lstStyle/>
            <a:p>
              <a:r>
                <a:rPr lang="en-US" b="1">
                  <a:cs typeface="Arial" charset="0"/>
                </a:rPr>
                <a:t>1 C  +  4 H  +  4 O</a:t>
              </a:r>
            </a:p>
          </p:txBody>
        </p:sp>
        <p:sp>
          <p:nvSpPr>
            <p:cNvPr id="95239" name="Rectangle 74"/>
            <p:cNvSpPr>
              <a:spLocks noChangeArrowheads="1"/>
            </p:cNvSpPr>
            <p:nvPr/>
          </p:nvSpPr>
          <p:spPr bwMode="auto">
            <a:xfrm>
              <a:off x="2784" y="3120"/>
              <a:ext cx="980" cy="231"/>
            </a:xfrm>
            <a:prstGeom prst="rect">
              <a:avLst/>
            </a:prstGeom>
            <a:noFill/>
            <a:ln w="12700">
              <a:noFill/>
              <a:miter lim="800000"/>
              <a:headEnd/>
              <a:tailEnd/>
            </a:ln>
          </p:spPr>
          <p:txBody>
            <a:bodyPr wrap="none" lIns="90488" tIns="44450" rIns="90488" bIns="44450">
              <a:spAutoFit/>
            </a:bodyPr>
            <a:lstStyle/>
            <a:p>
              <a:r>
                <a:rPr lang="en-US" b="1">
                  <a:cs typeface="Arial" charset="0"/>
                </a:rPr>
                <a:t>1 C  +  4 H  +  4 O</a:t>
              </a:r>
            </a:p>
          </p:txBody>
        </p:sp>
        <p:sp>
          <p:nvSpPr>
            <p:cNvPr id="9" name="Line 75"/>
            <p:cNvSpPr>
              <a:spLocks noChangeShapeType="1"/>
            </p:cNvSpPr>
            <p:nvPr/>
          </p:nvSpPr>
          <p:spPr bwMode="auto">
            <a:xfrm>
              <a:off x="2112" y="3264"/>
              <a:ext cx="624" cy="0"/>
            </a:xfrm>
            <a:prstGeom prst="line">
              <a:avLst/>
            </a:prstGeom>
            <a:noFill/>
            <a:ln w="38100">
              <a:solidFill>
                <a:schemeClr val="tx1"/>
              </a:solidFill>
              <a:round/>
              <a:headEnd/>
              <a:tailEnd type="triangle" w="med" len="med"/>
            </a:ln>
            <a:effectLst>
              <a:outerShdw blurRad="63500" dist="23000" dir="5400000" rotWithShape="0">
                <a:srgbClr val="000000">
                  <a:alpha val="34999"/>
                </a:srgbClr>
              </a:outerShdw>
            </a:effectLst>
            <a:extLst>
              <a:ext uri="{909E8E84-426E-40DD-AFC4-6F175D3DCCD1}"/>
            </a:extLst>
          </p:spPr>
          <p:txBody>
            <a:bodyPr/>
            <a:lstStyle/>
            <a:p>
              <a:pPr>
                <a:defRPr/>
              </a:pPr>
              <a:endParaRPr lang="en-US">
                <a:latin typeface="Times" charset="0"/>
                <a:ea typeface="ＭＳ Ｐゴシック" charset="0"/>
              </a:endParaRPr>
            </a:p>
          </p:txBody>
        </p:sp>
      </p:grpSp>
      <p:pic>
        <p:nvPicPr>
          <p:cNvPr id="95237" name="Picture 1"/>
          <p:cNvPicPr>
            <a:picLocks noChangeAspect="1"/>
          </p:cNvPicPr>
          <p:nvPr/>
        </p:nvPicPr>
        <p:blipFill>
          <a:blip r:embed="rId3" cstate="print"/>
          <a:srcRect b="5389"/>
          <a:stretch>
            <a:fillRect/>
          </a:stretch>
        </p:blipFill>
        <p:spPr bwMode="auto">
          <a:xfrm>
            <a:off x="1913467" y="3895726"/>
            <a:ext cx="7473951" cy="2144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Organic Compounds</a:t>
            </a:r>
          </a:p>
        </p:txBody>
      </p:sp>
      <p:sp>
        <p:nvSpPr>
          <p:cNvPr id="96259" name="Content Placeholder 2"/>
          <p:cNvSpPr>
            <a:spLocks noGrp="1"/>
          </p:cNvSpPr>
          <p:nvPr>
            <p:ph idx="1"/>
          </p:nvPr>
        </p:nvSpPr>
        <p:spPr>
          <a:xfrm>
            <a:off x="508001" y="990600"/>
            <a:ext cx="11436351" cy="4819650"/>
          </a:xfrm>
        </p:spPr>
        <p:txBody>
          <a:bodyPr/>
          <a:lstStyle/>
          <a:p>
            <a:r>
              <a:rPr lang="en-US" smtClean="0"/>
              <a:t>Early chemists divided compounds into two types: organic and inorganic. </a:t>
            </a:r>
          </a:p>
          <a:p>
            <a:r>
              <a:rPr lang="en-US" smtClean="0"/>
              <a:t>Compounds from living things were called organic; compounds from the nonliving environment were called inorganic.</a:t>
            </a:r>
          </a:p>
          <a:p>
            <a:r>
              <a:rPr lang="en-US" smtClean="0"/>
              <a:t>Organic compounds are easily decomposed and could not be made in the lab.</a:t>
            </a:r>
          </a:p>
          <a:p>
            <a:r>
              <a:rPr lang="en-US" smtClean="0"/>
              <a:t>Inorganic compounds are very difficult to decompose, but are able to be synthesized.</a:t>
            </a: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Modern Organic Compounds</a:t>
            </a:r>
          </a:p>
        </p:txBody>
      </p:sp>
      <p:sp>
        <p:nvSpPr>
          <p:cNvPr id="97283" name="Content Placeholder 2"/>
          <p:cNvSpPr>
            <a:spLocks noGrp="1"/>
          </p:cNvSpPr>
          <p:nvPr>
            <p:ph idx="1"/>
          </p:nvPr>
        </p:nvSpPr>
        <p:spPr>
          <a:xfrm>
            <a:off x="508000" y="762000"/>
            <a:ext cx="11127317" cy="4229100"/>
          </a:xfrm>
        </p:spPr>
        <p:txBody>
          <a:bodyPr/>
          <a:lstStyle/>
          <a:p>
            <a:r>
              <a:rPr lang="en-US" smtClean="0"/>
              <a:t>Today organic compounds are commonly made in the lab and we find them all around us.</a:t>
            </a:r>
          </a:p>
          <a:p>
            <a:r>
              <a:rPr lang="en-US" smtClean="0"/>
              <a:t>Organic compounds are mainly made of C and H, sometimes with O, N, P, S, and trace amounts of other elements</a:t>
            </a:r>
          </a:p>
          <a:p>
            <a:r>
              <a:rPr lang="en-US" smtClean="0"/>
              <a:t>The main element that is the focus of organic chemistry is </a:t>
            </a:r>
            <a:r>
              <a:rPr lang="en-US" b="1" smtClean="0">
                <a:solidFill>
                  <a:srgbClr val="333399"/>
                </a:solidFill>
              </a:rPr>
              <a:t>carbon</a:t>
            </a:r>
            <a:r>
              <a:rPr lang="en-US" smtClean="0"/>
              <a:t>.</a:t>
            </a:r>
          </a:p>
        </p:txBody>
      </p:sp>
      <p:pic>
        <p:nvPicPr>
          <p:cNvPr id="97284" name="Picture 1"/>
          <p:cNvPicPr>
            <a:picLocks noChangeAspect="1"/>
          </p:cNvPicPr>
          <p:nvPr/>
        </p:nvPicPr>
        <p:blipFill>
          <a:blip r:embed="rId3" cstate="print"/>
          <a:srcRect b="3473"/>
          <a:stretch>
            <a:fillRect/>
          </a:stretch>
        </p:blipFill>
        <p:spPr bwMode="auto">
          <a:xfrm>
            <a:off x="4078818" y="5006976"/>
            <a:ext cx="3661833" cy="1636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 Energy</a:t>
            </a:r>
          </a:p>
        </p:txBody>
      </p:sp>
      <p:sp>
        <p:nvSpPr>
          <p:cNvPr id="84995" name="Content Placeholder 4"/>
          <p:cNvSpPr>
            <a:spLocks noGrp="1"/>
          </p:cNvSpPr>
          <p:nvPr>
            <p:ph sz="half" idx="1"/>
          </p:nvPr>
        </p:nvSpPr>
        <p:spPr>
          <a:xfrm>
            <a:off x="1752600" y="685800"/>
            <a:ext cx="5246688" cy="5792788"/>
          </a:xfrm>
        </p:spPr>
        <p:txBody>
          <a:bodyPr/>
          <a:lstStyle/>
          <a:p>
            <a:pPr eaLnBrk="1" hangingPunct="1"/>
            <a:r>
              <a:rPr lang="en-US" altLang="en-US" sz="2600" b="1">
                <a:solidFill>
                  <a:srgbClr val="143C83"/>
                </a:solidFill>
                <a:ea typeface="ヒラギノ角ゴ Pro W3" pitchFamily="127" charset="-128"/>
              </a:rPr>
              <a:t>Kinetic energy</a:t>
            </a:r>
            <a:r>
              <a:rPr lang="en-US" altLang="en-US" sz="2600">
                <a:ea typeface="ヒラギノ角ゴ Pro W3" pitchFamily="127" charset="-128"/>
              </a:rPr>
              <a:t> is the energy associated with the motion of </a:t>
            </a:r>
            <a:br>
              <a:rPr lang="en-US" altLang="en-US" sz="2600">
                <a:ea typeface="ヒラギノ角ゴ Pro W3" pitchFamily="127" charset="-128"/>
              </a:rPr>
            </a:br>
            <a:r>
              <a:rPr lang="en-US" altLang="en-US" sz="2600">
                <a:ea typeface="ヒラギノ角ゴ Pro W3" pitchFamily="127" charset="-128"/>
              </a:rPr>
              <a:t>an object.</a:t>
            </a:r>
          </a:p>
          <a:p>
            <a:pPr eaLnBrk="1" hangingPunct="1"/>
            <a:endParaRPr lang="en-US" altLang="en-US" sz="1600">
              <a:ea typeface="ヒラギノ角ゴ Pro W3" pitchFamily="127" charset="-128"/>
            </a:endParaRPr>
          </a:p>
          <a:p>
            <a:pPr eaLnBrk="1" hangingPunct="1"/>
            <a:r>
              <a:rPr lang="en-US" altLang="en-US" sz="2600" b="1">
                <a:solidFill>
                  <a:srgbClr val="143C83"/>
                </a:solidFill>
                <a:ea typeface="ヒラギノ角ゴ Pro W3" pitchFamily="127" charset="-128"/>
              </a:rPr>
              <a:t>Potential energy </a:t>
            </a:r>
            <a:r>
              <a:rPr lang="en-US" altLang="en-US" sz="2600">
                <a:ea typeface="ヒラギノ角ゴ Pro W3" pitchFamily="127" charset="-128"/>
              </a:rPr>
              <a:t>is the energy associated with the position or composition of an object.</a:t>
            </a:r>
          </a:p>
          <a:p>
            <a:pPr eaLnBrk="1" hangingPunct="1"/>
            <a:endParaRPr lang="en-US" altLang="en-US" sz="1600">
              <a:ea typeface="ヒラギノ角ゴ Pro W3" pitchFamily="127" charset="-128"/>
            </a:endParaRPr>
          </a:p>
          <a:p>
            <a:pPr eaLnBrk="1" hangingPunct="1"/>
            <a:r>
              <a:rPr lang="en-US" altLang="en-US" sz="2600" b="1">
                <a:solidFill>
                  <a:srgbClr val="143C83"/>
                </a:solidFill>
                <a:ea typeface="ヒラギノ角ゴ Pro W3" pitchFamily="127" charset="-128"/>
              </a:rPr>
              <a:t>Thermal energy</a:t>
            </a:r>
            <a:r>
              <a:rPr lang="en-US" altLang="en-US" sz="2600">
                <a:ea typeface="ヒラギノ角ゴ Pro W3" pitchFamily="127" charset="-128"/>
              </a:rPr>
              <a:t> is the energy associated with the temperature of an object.</a:t>
            </a:r>
          </a:p>
          <a:p>
            <a:pPr lvl="2" eaLnBrk="1" hangingPunct="1"/>
            <a:r>
              <a:rPr lang="en-US" altLang="en-US" sz="1800">
                <a:ea typeface="ヒラギノ角ゴ Pro W3" pitchFamily="127" charset="-128"/>
              </a:rPr>
              <a:t>Thermal energy is actually a type of kinetic energy because it arises from the motion of the individual atoms or molecules that make up an object.</a:t>
            </a:r>
          </a:p>
        </p:txBody>
      </p:sp>
      <p:pic>
        <p:nvPicPr>
          <p:cNvPr id="84996" name="Picture 6" descr="Z:\50627 IRDVD Tro Chemistry A Molecular Approach\Working Files 50627\JPEG 50627\ch01\01_10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2364"/>
          <a:stretch>
            <a:fillRect/>
          </a:stretch>
        </p:blipFill>
        <p:spPr bwMode="auto">
          <a:xfrm>
            <a:off x="6927851" y="847726"/>
            <a:ext cx="3444875" cy="4716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87958796"/>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Carbon Bonding</a:t>
            </a:r>
          </a:p>
        </p:txBody>
      </p:sp>
      <p:sp>
        <p:nvSpPr>
          <p:cNvPr id="98307" name="Content Placeholder 2"/>
          <p:cNvSpPr>
            <a:spLocks noGrp="1"/>
          </p:cNvSpPr>
          <p:nvPr>
            <p:ph idx="1"/>
          </p:nvPr>
        </p:nvSpPr>
        <p:spPr>
          <a:xfrm>
            <a:off x="508000" y="685800"/>
            <a:ext cx="11387667" cy="5632450"/>
          </a:xfrm>
        </p:spPr>
        <p:txBody>
          <a:bodyPr/>
          <a:lstStyle/>
          <a:p>
            <a:r>
              <a:rPr lang="en-US" smtClean="0"/>
              <a:t>Carbon atoms bond almost exclusively covalently.</a:t>
            </a:r>
          </a:p>
          <a:p>
            <a:pPr lvl="1"/>
            <a:r>
              <a:rPr lang="en-US" smtClean="0">
                <a:solidFill>
                  <a:srgbClr val="333399"/>
                </a:solidFill>
              </a:rPr>
              <a:t>Compounds with ionic bonding C are generally inorganic.</a:t>
            </a:r>
          </a:p>
          <a:p>
            <a:r>
              <a:rPr lang="en-US" smtClean="0"/>
              <a:t>When C bonds, it forms four covalent bonds:</a:t>
            </a:r>
          </a:p>
          <a:p>
            <a:pPr lvl="1"/>
            <a:r>
              <a:rPr lang="en-US" smtClean="0">
                <a:solidFill>
                  <a:srgbClr val="333399"/>
                </a:solidFill>
              </a:rPr>
              <a:t>4 single bonds, 2 double bonds, 1 triple + 1 single, etc</a:t>
            </a:r>
            <a:r>
              <a:rPr lang="en-US" smtClean="0"/>
              <a:t>.</a:t>
            </a:r>
          </a:p>
          <a:p>
            <a:r>
              <a:rPr lang="en-US" smtClean="0"/>
              <a:t>Carbon is unique in that it can form limitless chains of C atoms, both straight and branched, and rings of C atoms.</a:t>
            </a: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Carbon Bonding</a:t>
            </a:r>
          </a:p>
        </p:txBody>
      </p:sp>
      <p:pic>
        <p:nvPicPr>
          <p:cNvPr id="99331" name="Picture 2"/>
          <p:cNvPicPr>
            <a:picLocks noChangeAspect="1"/>
          </p:cNvPicPr>
          <p:nvPr/>
        </p:nvPicPr>
        <p:blipFill>
          <a:blip r:embed="rId3" cstate="print"/>
          <a:srcRect b="6837"/>
          <a:stretch>
            <a:fillRect/>
          </a:stretch>
        </p:blipFill>
        <p:spPr bwMode="auto">
          <a:xfrm>
            <a:off x="406400" y="895350"/>
            <a:ext cx="11379200" cy="2533650"/>
          </a:xfrm>
          <a:prstGeom prst="rect">
            <a:avLst/>
          </a:prstGeom>
          <a:noFill/>
          <a:ln w="9525">
            <a:noFill/>
            <a:miter lim="800000"/>
            <a:headEnd/>
            <a:tailEnd/>
          </a:ln>
        </p:spPr>
      </p:pic>
      <p:pic>
        <p:nvPicPr>
          <p:cNvPr id="99332" name="Picture 3"/>
          <p:cNvPicPr>
            <a:picLocks noChangeAspect="1"/>
          </p:cNvPicPr>
          <p:nvPr/>
        </p:nvPicPr>
        <p:blipFill>
          <a:blip r:embed="rId4" cstate="print"/>
          <a:srcRect b="8913"/>
          <a:stretch>
            <a:fillRect/>
          </a:stretch>
        </p:blipFill>
        <p:spPr bwMode="auto">
          <a:xfrm>
            <a:off x="406400" y="4311650"/>
            <a:ext cx="11379200" cy="1836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Hydrocarbons</a:t>
            </a:r>
          </a:p>
        </p:txBody>
      </p:sp>
      <p:sp>
        <p:nvSpPr>
          <p:cNvPr id="100355" name="Content Placeholder 2"/>
          <p:cNvSpPr>
            <a:spLocks noGrp="1"/>
          </p:cNvSpPr>
          <p:nvPr>
            <p:ph idx="1"/>
          </p:nvPr>
        </p:nvSpPr>
        <p:spPr>
          <a:xfrm>
            <a:off x="508001" y="762000"/>
            <a:ext cx="11400367" cy="1570038"/>
          </a:xfrm>
        </p:spPr>
        <p:txBody>
          <a:bodyPr/>
          <a:lstStyle/>
          <a:p>
            <a:r>
              <a:rPr lang="en-US" smtClean="0"/>
              <a:t>Organic compounds can be categorizing into types: hydrocarbons and functionalized hydrocarbons.</a:t>
            </a:r>
          </a:p>
        </p:txBody>
      </p:sp>
      <p:pic>
        <p:nvPicPr>
          <p:cNvPr id="100356" name="Picture 1"/>
          <p:cNvPicPr>
            <a:picLocks noChangeAspect="1"/>
          </p:cNvPicPr>
          <p:nvPr/>
        </p:nvPicPr>
        <p:blipFill>
          <a:blip r:embed="rId3" cstate="print"/>
          <a:srcRect b="4196"/>
          <a:stretch>
            <a:fillRect/>
          </a:stretch>
        </p:blipFill>
        <p:spPr bwMode="auto">
          <a:xfrm>
            <a:off x="406400" y="2432051"/>
            <a:ext cx="11379200"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Content Placeholder 2"/>
          <p:cNvSpPr>
            <a:spLocks noGrp="1"/>
          </p:cNvSpPr>
          <p:nvPr>
            <p:ph sz="half" idx="1"/>
          </p:nvPr>
        </p:nvSpPr>
        <p:spPr>
          <a:xfrm>
            <a:off x="486833" y="1141413"/>
            <a:ext cx="5384800" cy="5041900"/>
          </a:xfrm>
        </p:spPr>
        <p:txBody>
          <a:bodyPr/>
          <a:lstStyle/>
          <a:p>
            <a:r>
              <a:rPr lang="en-US" b="1" smtClean="0"/>
              <a:t>Hydrocarbons</a:t>
            </a:r>
            <a:r>
              <a:rPr lang="en-US" smtClean="0"/>
              <a:t> are organic compounds that contain only carbon and hydrogen. </a:t>
            </a:r>
          </a:p>
          <a:p>
            <a:r>
              <a:rPr lang="en-US" smtClean="0"/>
              <a:t>Hydrocarbons compose common fuels such as </a:t>
            </a:r>
          </a:p>
          <a:p>
            <a:pPr lvl="1"/>
            <a:r>
              <a:rPr lang="en-US" smtClean="0"/>
              <a:t>oil, </a:t>
            </a:r>
          </a:p>
          <a:p>
            <a:pPr lvl="1"/>
            <a:r>
              <a:rPr lang="en-US" smtClean="0"/>
              <a:t>gasoline, </a:t>
            </a:r>
          </a:p>
          <a:p>
            <a:pPr lvl="1"/>
            <a:r>
              <a:rPr lang="en-US" smtClean="0"/>
              <a:t>liquid propane gas,</a:t>
            </a:r>
          </a:p>
          <a:p>
            <a:pPr lvl="1"/>
            <a:r>
              <a:rPr lang="en-US" smtClean="0"/>
              <a:t>and natural gas.</a:t>
            </a:r>
          </a:p>
        </p:txBody>
      </p:sp>
      <p:sp>
        <p:nvSpPr>
          <p:cNvPr id="101379" name="Title 1"/>
          <p:cNvSpPr>
            <a:spLocks noGrp="1"/>
          </p:cNvSpPr>
          <p:nvPr>
            <p:ph type="title"/>
          </p:nvPr>
        </p:nvSpPr>
        <p:spPr bwMode="auto">
          <a:xfrm>
            <a:off x="0" y="1"/>
            <a:ext cx="12192000" cy="677108"/>
          </a:xfr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Hydrocarbons</a:t>
            </a:r>
          </a:p>
        </p:txBody>
      </p:sp>
      <p:pic>
        <p:nvPicPr>
          <p:cNvPr id="101380" name="Picture 2"/>
          <p:cNvPicPr>
            <a:picLocks noChangeAspect="1"/>
          </p:cNvPicPr>
          <p:nvPr/>
        </p:nvPicPr>
        <p:blipFill>
          <a:blip r:embed="rId3" cstate="print"/>
          <a:srcRect/>
          <a:stretch>
            <a:fillRect/>
          </a:stretch>
        </p:blipFill>
        <p:spPr bwMode="auto">
          <a:xfrm>
            <a:off x="5945718" y="1273175"/>
            <a:ext cx="5795433" cy="2852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Content Placeholder 2"/>
          <p:cNvSpPr>
            <a:spLocks noGrp="1"/>
          </p:cNvSpPr>
          <p:nvPr>
            <p:ph sz="half" idx="1"/>
          </p:nvPr>
        </p:nvSpPr>
        <p:spPr>
          <a:xfrm>
            <a:off x="203200" y="762000"/>
            <a:ext cx="6197600" cy="5472113"/>
          </a:xfrm>
        </p:spPr>
        <p:txBody>
          <a:bodyPr/>
          <a:lstStyle/>
          <a:p>
            <a:r>
              <a:rPr lang="en-US" smtClean="0"/>
              <a:t>Hydrocarbons containing only single bonds are called </a:t>
            </a:r>
            <a:r>
              <a:rPr lang="en-US" b="1" smtClean="0">
                <a:solidFill>
                  <a:srgbClr val="333399"/>
                </a:solidFill>
              </a:rPr>
              <a:t>alkanes</a:t>
            </a:r>
            <a:r>
              <a:rPr lang="en-US" smtClean="0"/>
              <a:t>, </a:t>
            </a:r>
          </a:p>
          <a:p>
            <a:r>
              <a:rPr lang="en-US" smtClean="0"/>
              <a:t>while those containing double or triple bonds are </a:t>
            </a:r>
            <a:r>
              <a:rPr lang="en-US" b="1" smtClean="0">
                <a:solidFill>
                  <a:srgbClr val="333399"/>
                </a:solidFill>
              </a:rPr>
              <a:t>alkenes</a:t>
            </a:r>
            <a:r>
              <a:rPr lang="en-US" smtClean="0"/>
              <a:t> and </a:t>
            </a:r>
            <a:r>
              <a:rPr lang="en-US" b="1" smtClean="0">
                <a:solidFill>
                  <a:srgbClr val="333399"/>
                </a:solidFill>
              </a:rPr>
              <a:t>alkynes</a:t>
            </a:r>
            <a:r>
              <a:rPr lang="en-US" smtClean="0"/>
              <a:t>, respectively.</a:t>
            </a:r>
          </a:p>
          <a:p>
            <a:r>
              <a:rPr lang="en-US" smtClean="0"/>
              <a:t>Hydrocarbons consist of a base name and a suffix. </a:t>
            </a:r>
          </a:p>
          <a:p>
            <a:pPr lvl="1"/>
            <a:r>
              <a:rPr lang="en-US" smtClean="0">
                <a:solidFill>
                  <a:srgbClr val="333399"/>
                </a:solidFill>
              </a:rPr>
              <a:t>alkane (-</a:t>
            </a:r>
            <a:r>
              <a:rPr lang="en-US" i="1" smtClean="0">
                <a:solidFill>
                  <a:srgbClr val="333399"/>
                </a:solidFill>
              </a:rPr>
              <a:t>ane</a:t>
            </a:r>
            <a:r>
              <a:rPr lang="en-US" smtClean="0">
                <a:solidFill>
                  <a:srgbClr val="333399"/>
                </a:solidFill>
              </a:rPr>
              <a:t>) </a:t>
            </a:r>
          </a:p>
          <a:p>
            <a:pPr lvl="1"/>
            <a:r>
              <a:rPr lang="en-US" smtClean="0">
                <a:solidFill>
                  <a:srgbClr val="333399"/>
                </a:solidFill>
              </a:rPr>
              <a:t>alkene (-</a:t>
            </a:r>
            <a:r>
              <a:rPr lang="en-US" i="1" smtClean="0">
                <a:solidFill>
                  <a:srgbClr val="333399"/>
                </a:solidFill>
              </a:rPr>
              <a:t>ene</a:t>
            </a:r>
            <a:r>
              <a:rPr lang="en-US" smtClean="0">
                <a:solidFill>
                  <a:srgbClr val="333399"/>
                </a:solidFill>
              </a:rPr>
              <a:t>) </a:t>
            </a:r>
          </a:p>
          <a:p>
            <a:pPr lvl="1"/>
            <a:r>
              <a:rPr lang="en-US" smtClean="0">
                <a:solidFill>
                  <a:srgbClr val="333399"/>
                </a:solidFill>
              </a:rPr>
              <a:t>alkyne (-</a:t>
            </a:r>
            <a:r>
              <a:rPr lang="en-US" i="1" smtClean="0">
                <a:solidFill>
                  <a:srgbClr val="333399"/>
                </a:solidFill>
              </a:rPr>
              <a:t>yne</a:t>
            </a:r>
            <a:r>
              <a:rPr lang="en-US" smtClean="0">
                <a:solidFill>
                  <a:srgbClr val="333399"/>
                </a:solidFill>
              </a:rPr>
              <a:t>)</a:t>
            </a:r>
          </a:p>
        </p:txBody>
      </p:sp>
      <p:sp>
        <p:nvSpPr>
          <p:cNvPr id="102403" name="Content Placeholder 3"/>
          <p:cNvSpPr>
            <a:spLocks noGrp="1"/>
          </p:cNvSpPr>
          <p:nvPr>
            <p:ph sz="half" idx="2"/>
          </p:nvPr>
        </p:nvSpPr>
        <p:spPr>
          <a:xfrm>
            <a:off x="6502400" y="762001"/>
            <a:ext cx="5384800" cy="3990975"/>
          </a:xfrm>
        </p:spPr>
        <p:txBody>
          <a:bodyPr/>
          <a:lstStyle/>
          <a:p>
            <a:r>
              <a:rPr lang="en-US" smtClean="0"/>
              <a:t>The base names for a number of hydrocarbons are listed here:</a:t>
            </a:r>
          </a:p>
          <a:p>
            <a:pPr lvl="1"/>
            <a:r>
              <a:rPr lang="en-US" smtClean="0">
                <a:solidFill>
                  <a:srgbClr val="333399"/>
                </a:solidFill>
              </a:rPr>
              <a:t>1 meth	2 eth</a:t>
            </a:r>
          </a:p>
          <a:p>
            <a:pPr lvl="1"/>
            <a:r>
              <a:rPr lang="en-US" smtClean="0">
                <a:solidFill>
                  <a:srgbClr val="333399"/>
                </a:solidFill>
              </a:rPr>
              <a:t>3 prop 	4 but </a:t>
            </a:r>
          </a:p>
          <a:p>
            <a:pPr lvl="1"/>
            <a:r>
              <a:rPr lang="de-DE" smtClean="0">
                <a:solidFill>
                  <a:srgbClr val="333399"/>
                </a:solidFill>
              </a:rPr>
              <a:t>5 pent 	6 hex </a:t>
            </a:r>
            <a:endParaRPr lang="en-US" smtClean="0">
              <a:solidFill>
                <a:srgbClr val="333399"/>
              </a:solidFill>
            </a:endParaRPr>
          </a:p>
          <a:p>
            <a:pPr lvl="1"/>
            <a:r>
              <a:rPr lang="de-DE" smtClean="0">
                <a:solidFill>
                  <a:srgbClr val="333399"/>
                </a:solidFill>
              </a:rPr>
              <a:t>7 hept 	8 oct </a:t>
            </a:r>
            <a:endParaRPr lang="en-US" smtClean="0">
              <a:solidFill>
                <a:srgbClr val="333399"/>
              </a:solidFill>
            </a:endParaRPr>
          </a:p>
          <a:p>
            <a:pPr lvl="1"/>
            <a:r>
              <a:rPr lang="de-DE" smtClean="0">
                <a:solidFill>
                  <a:srgbClr val="333399"/>
                </a:solidFill>
              </a:rPr>
              <a:t>9 non 	10 dec</a:t>
            </a:r>
            <a:endParaRPr lang="en-US" smtClean="0">
              <a:solidFill>
                <a:srgbClr val="333399"/>
              </a:solidFill>
            </a:endParaRPr>
          </a:p>
        </p:txBody>
      </p:sp>
      <p:sp>
        <p:nvSpPr>
          <p:cNvPr id="102404" name="Title 1"/>
          <p:cNvSpPr>
            <a:spLocks noGrp="1"/>
          </p:cNvSpPr>
          <p:nvPr>
            <p:ph type="title"/>
          </p:nvPr>
        </p:nvSpPr>
        <p:spPr bwMode="auto">
          <a:xfrm>
            <a:off x="0" y="1"/>
            <a:ext cx="12192000" cy="677108"/>
          </a:xfr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Naming of Hydrocarbons</a:t>
            </a:r>
          </a:p>
        </p:txBody>
      </p:sp>
      <p:sp>
        <p:nvSpPr>
          <p:cNvPr id="102405" name="Rectangle 8"/>
          <p:cNvSpPr>
            <a:spLocks noChangeArrowheads="1"/>
          </p:cNvSpPr>
          <p:nvPr/>
        </p:nvSpPr>
        <p:spPr bwMode="auto">
          <a:xfrm>
            <a:off x="7010400" y="4953000"/>
            <a:ext cx="1727200" cy="838200"/>
          </a:xfrm>
          <a:prstGeom prst="rect">
            <a:avLst/>
          </a:prstGeom>
          <a:solidFill>
            <a:srgbClr val="FFCC99"/>
          </a:solidFill>
          <a:ln w="9525">
            <a:solidFill>
              <a:schemeClr val="tx1"/>
            </a:solidFill>
            <a:miter lim="800000"/>
            <a:headEnd/>
            <a:tailEnd/>
          </a:ln>
        </p:spPr>
        <p:txBody>
          <a:bodyPr wrap="none" anchor="ctr"/>
          <a:lstStyle/>
          <a:p>
            <a:pPr algn="ctr"/>
            <a:r>
              <a:rPr lang="en-US" sz="1200"/>
              <a:t>Base name</a:t>
            </a:r>
          </a:p>
          <a:p>
            <a:pPr algn="ctr"/>
            <a:r>
              <a:rPr lang="en-US" sz="1200"/>
              <a:t>determined by</a:t>
            </a:r>
          </a:p>
          <a:p>
            <a:pPr algn="ctr"/>
            <a:r>
              <a:rPr lang="en-US" sz="1200"/>
              <a:t>number of C atoms</a:t>
            </a:r>
          </a:p>
        </p:txBody>
      </p:sp>
      <p:sp>
        <p:nvSpPr>
          <p:cNvPr id="102406" name="Rectangle 10"/>
          <p:cNvSpPr>
            <a:spLocks noChangeArrowheads="1"/>
          </p:cNvSpPr>
          <p:nvPr/>
        </p:nvSpPr>
        <p:spPr bwMode="auto">
          <a:xfrm>
            <a:off x="9042400" y="4953000"/>
            <a:ext cx="1727200" cy="838200"/>
          </a:xfrm>
          <a:prstGeom prst="rect">
            <a:avLst/>
          </a:prstGeom>
          <a:solidFill>
            <a:srgbClr val="FF9999"/>
          </a:solidFill>
          <a:ln w="9525">
            <a:solidFill>
              <a:schemeClr val="tx1"/>
            </a:solidFill>
            <a:miter lim="800000"/>
            <a:headEnd/>
            <a:tailEnd/>
          </a:ln>
        </p:spPr>
        <p:txBody>
          <a:bodyPr wrap="none" anchor="ctr"/>
          <a:lstStyle/>
          <a:p>
            <a:pPr algn="ctr"/>
            <a:r>
              <a:rPr lang="en-US" sz="1200"/>
              <a:t>Suffix </a:t>
            </a:r>
          </a:p>
          <a:p>
            <a:pPr algn="ctr"/>
            <a:r>
              <a:rPr lang="en-US" sz="1200"/>
              <a:t>determined by</a:t>
            </a:r>
          </a:p>
          <a:p>
            <a:pPr algn="ctr"/>
            <a:r>
              <a:rPr lang="en-US" sz="1200"/>
              <a:t>presence of </a:t>
            </a:r>
          </a:p>
          <a:p>
            <a:pPr algn="ctr"/>
            <a:r>
              <a:rPr lang="en-US" sz="1200"/>
              <a:t>multiple bonds</a:t>
            </a: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Common Hydrocarbons</a:t>
            </a:r>
          </a:p>
        </p:txBody>
      </p:sp>
      <p:pic>
        <p:nvPicPr>
          <p:cNvPr id="103427" name="Picture 2"/>
          <p:cNvPicPr>
            <a:picLocks noChangeAspect="1"/>
          </p:cNvPicPr>
          <p:nvPr/>
        </p:nvPicPr>
        <p:blipFill>
          <a:blip r:embed="rId3" cstate="print"/>
          <a:srcRect b="2084"/>
          <a:stretch>
            <a:fillRect/>
          </a:stretch>
        </p:blipFill>
        <p:spPr bwMode="auto">
          <a:xfrm>
            <a:off x="1742018" y="665163"/>
            <a:ext cx="8805333" cy="5873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Functionalized Hydrocarbons</a:t>
            </a:r>
          </a:p>
        </p:txBody>
      </p:sp>
      <p:sp>
        <p:nvSpPr>
          <p:cNvPr id="104451" name="Content Placeholder 2"/>
          <p:cNvSpPr>
            <a:spLocks noGrp="1"/>
          </p:cNvSpPr>
          <p:nvPr>
            <p:ph idx="1"/>
          </p:nvPr>
        </p:nvSpPr>
        <p:spPr>
          <a:xfrm>
            <a:off x="486833" y="1141413"/>
            <a:ext cx="10972800" cy="4094162"/>
          </a:xfrm>
        </p:spPr>
        <p:txBody>
          <a:bodyPr/>
          <a:lstStyle/>
          <a:p>
            <a:r>
              <a:rPr lang="en-US" smtClean="0"/>
              <a:t>The term </a:t>
            </a:r>
            <a:r>
              <a:rPr lang="en-US" b="1" i="1" smtClean="0">
                <a:solidFill>
                  <a:srgbClr val="333399"/>
                </a:solidFill>
              </a:rPr>
              <a:t>functional group</a:t>
            </a:r>
            <a:r>
              <a:rPr lang="en-US" b="1" smtClean="0">
                <a:solidFill>
                  <a:srgbClr val="333399"/>
                </a:solidFill>
              </a:rPr>
              <a:t> </a:t>
            </a:r>
            <a:r>
              <a:rPr lang="en-US" smtClean="0"/>
              <a:t>derives from the functionality or chemical character that a specific atom or group of atoms imparts to an organic compound. </a:t>
            </a:r>
          </a:p>
          <a:p>
            <a:pPr lvl="1"/>
            <a:r>
              <a:rPr lang="en-US" smtClean="0">
                <a:solidFill>
                  <a:srgbClr val="333399"/>
                </a:solidFill>
              </a:rPr>
              <a:t>Even a carbon–carbon double or triple bond can justifiably be called a </a:t>
            </a:r>
            <a:r>
              <a:rPr lang="ja-JP" altLang="en-US" smtClean="0">
                <a:solidFill>
                  <a:srgbClr val="333399"/>
                </a:solidFill>
              </a:rPr>
              <a:t>“</a:t>
            </a:r>
            <a:r>
              <a:rPr lang="en-US" altLang="ja-JP" smtClean="0">
                <a:solidFill>
                  <a:srgbClr val="333399"/>
                </a:solidFill>
              </a:rPr>
              <a:t>functional group.</a:t>
            </a:r>
            <a:r>
              <a:rPr lang="ja-JP" altLang="en-US" smtClean="0">
                <a:solidFill>
                  <a:srgbClr val="333399"/>
                </a:solidFill>
              </a:rPr>
              <a:t>”</a:t>
            </a:r>
            <a:endParaRPr lang="en-US" altLang="ja-JP" smtClean="0">
              <a:solidFill>
                <a:srgbClr val="333399"/>
              </a:solidFill>
            </a:endParaRPr>
          </a:p>
          <a:p>
            <a:r>
              <a:rPr lang="en-US" smtClean="0"/>
              <a:t>A group of organic compounds with the same functional group forms a </a:t>
            </a:r>
            <a:r>
              <a:rPr lang="en-US" b="1" smtClean="0">
                <a:solidFill>
                  <a:srgbClr val="333399"/>
                </a:solidFill>
              </a:rPr>
              <a:t>family</a:t>
            </a:r>
            <a:r>
              <a:rPr lang="en-US" b="1" smtClean="0"/>
              <a:t>.</a:t>
            </a:r>
            <a:endParaRPr lang="en-US" smtClean="0"/>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Functionalized Hydrocarbons</a:t>
            </a:r>
          </a:p>
        </p:txBody>
      </p:sp>
      <p:pic>
        <p:nvPicPr>
          <p:cNvPr id="105475" name="Picture 3"/>
          <p:cNvPicPr>
            <a:picLocks noChangeAspect="1"/>
          </p:cNvPicPr>
          <p:nvPr/>
        </p:nvPicPr>
        <p:blipFill>
          <a:blip r:embed="rId3" cstate="print"/>
          <a:srcRect b="2779"/>
          <a:stretch>
            <a:fillRect/>
          </a:stretch>
        </p:blipFill>
        <p:spPr bwMode="auto">
          <a:xfrm>
            <a:off x="5930901" y="641350"/>
            <a:ext cx="5668433" cy="5895975"/>
          </a:xfrm>
          <a:prstGeom prst="rect">
            <a:avLst/>
          </a:prstGeom>
          <a:noFill/>
          <a:ln w="9525">
            <a:noFill/>
            <a:miter lim="800000"/>
            <a:headEnd/>
            <a:tailEnd/>
          </a:ln>
        </p:spPr>
      </p:pic>
      <p:pic>
        <p:nvPicPr>
          <p:cNvPr id="105476" name="Picture 2"/>
          <p:cNvPicPr>
            <a:picLocks noChangeAspect="1"/>
          </p:cNvPicPr>
          <p:nvPr/>
        </p:nvPicPr>
        <p:blipFill>
          <a:blip r:embed="rId4" cstate="print"/>
          <a:srcRect b="4739"/>
          <a:stretch>
            <a:fillRect/>
          </a:stretch>
        </p:blipFill>
        <p:spPr bwMode="auto">
          <a:xfrm>
            <a:off x="383118" y="3651250"/>
            <a:ext cx="7725833" cy="2495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bwMode="auto">
          <a:xfrm>
            <a:off x="0" y="1"/>
            <a:ext cx="12192000" cy="677108"/>
          </a:xfrm>
          <a:prstGeom prst="rect">
            <a:avLst/>
          </a:prstGeom>
          <a:solidFill>
            <a:srgbClr val="FFFFFF"/>
          </a:solidFill>
          <a:ln>
            <a:solidFill>
              <a:srgbClr val="FFFFFF"/>
            </a:solidFill>
            <a:miter lim="800000"/>
            <a:headEnd/>
            <a:tailEnd/>
          </a:ln>
        </p:spPr>
        <p:txBody>
          <a:bodyPr wrap="square" lIns="457200" tIns="45720" rIns="91440" bIns="45720" numCol="1" anchor="t" anchorCtr="0" compatLnSpc="1">
            <a:prstTxWarp prst="textNoShape">
              <a:avLst/>
            </a:prstTxWarp>
            <a:spAutoFit/>
          </a:bodyPr>
          <a:lstStyle/>
          <a:p>
            <a:r>
              <a:rPr lang="en-US" smtClean="0"/>
              <a:t>Families in Organic Compounds</a:t>
            </a:r>
          </a:p>
        </p:txBody>
      </p:sp>
      <p:pic>
        <p:nvPicPr>
          <p:cNvPr id="106499" name="Picture 2"/>
          <p:cNvPicPr>
            <a:picLocks noChangeAspect="1"/>
          </p:cNvPicPr>
          <p:nvPr/>
        </p:nvPicPr>
        <p:blipFill>
          <a:blip r:embed="rId3" cstate="print"/>
          <a:srcRect b="3159"/>
          <a:stretch>
            <a:fillRect/>
          </a:stretch>
        </p:blipFill>
        <p:spPr bwMode="auto">
          <a:xfrm>
            <a:off x="406400" y="931864"/>
            <a:ext cx="11379200" cy="5513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Summarizing Energy</a:t>
            </a:r>
          </a:p>
        </p:txBody>
      </p:sp>
      <p:sp>
        <p:nvSpPr>
          <p:cNvPr id="87043" name="Content Placeholder 2"/>
          <p:cNvSpPr>
            <a:spLocks noGrp="1"/>
          </p:cNvSpPr>
          <p:nvPr>
            <p:ph idx="1"/>
          </p:nvPr>
        </p:nvSpPr>
        <p:spPr>
          <a:xfrm>
            <a:off x="1905000" y="3048001"/>
            <a:ext cx="8229600" cy="3095625"/>
          </a:xfrm>
        </p:spPr>
        <p:txBody>
          <a:bodyPr>
            <a:normAutofit/>
          </a:bodyPr>
          <a:lstStyle/>
          <a:p>
            <a:pPr eaLnBrk="1" hangingPunct="1"/>
            <a:r>
              <a:rPr lang="en-US" altLang="en-US" sz="2800">
                <a:ea typeface="ヒラギノ角ゴ Pro W3" pitchFamily="127" charset="-128"/>
              </a:rPr>
              <a:t>Energy is always conserved in a physical or chemical change; it is neither created nor destroyed (law of conservation of energy).</a:t>
            </a:r>
          </a:p>
          <a:p>
            <a:pPr eaLnBrk="1" hangingPunct="1"/>
            <a:endParaRPr lang="en-US" altLang="en-US" sz="1800">
              <a:ea typeface="ヒラギノ角ゴ Pro W3" pitchFamily="127" charset="-128"/>
            </a:endParaRPr>
          </a:p>
          <a:p>
            <a:pPr eaLnBrk="1" hangingPunct="1"/>
            <a:r>
              <a:rPr lang="en-US" altLang="en-US" sz="2800">
                <a:ea typeface="ヒラギノ角ゴ Pro W3" pitchFamily="127" charset="-128"/>
              </a:rPr>
              <a:t>Systems with high potential energy tend to change in a direction that lowers their potential energy, releasing energy into the surroundings.</a:t>
            </a:r>
          </a:p>
        </p:txBody>
      </p:sp>
      <p:pic>
        <p:nvPicPr>
          <p:cNvPr id="87044" name="Picture 7" descr="Z:\50627 IRDVD Tro Chemistry A Molecular Approach\Working Files 50627\JPEG 50627\ch01\01_11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6007"/>
          <a:stretch>
            <a:fillRect/>
          </a:stretch>
        </p:blipFill>
        <p:spPr bwMode="auto">
          <a:xfrm>
            <a:off x="3292475" y="642939"/>
            <a:ext cx="5607050" cy="2371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282500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Units</a:t>
            </a:r>
            <a:endParaRPr lang="en-US" dirty="0"/>
          </a:p>
        </p:txBody>
      </p:sp>
      <p:sp>
        <p:nvSpPr>
          <p:cNvPr id="3" name="Content Placeholder 2"/>
          <p:cNvSpPr>
            <a:spLocks noGrp="1"/>
          </p:cNvSpPr>
          <p:nvPr>
            <p:ph sz="half" idx="1"/>
          </p:nvPr>
        </p:nvSpPr>
        <p:spPr/>
        <p:txBody>
          <a:bodyPr/>
          <a:lstStyle/>
          <a:p>
            <a:r>
              <a:rPr lang="en-US" dirty="0" smtClean="0"/>
              <a:t>What are the unit systems?</a:t>
            </a:r>
            <a:endParaRPr lang="en-US" dirty="0"/>
          </a:p>
        </p:txBody>
      </p:sp>
      <p:sp>
        <p:nvSpPr>
          <p:cNvPr id="4" name="Content Placeholder 3"/>
          <p:cNvSpPr>
            <a:spLocks noGrp="1"/>
          </p:cNvSpPr>
          <p:nvPr>
            <p:ph sz="half" idx="2"/>
          </p:nvPr>
        </p:nvSpPr>
        <p:spPr/>
        <p:txBody>
          <a:bodyPr/>
          <a:lstStyle/>
          <a:p>
            <a:r>
              <a:rPr lang="en-US" dirty="0" smtClean="0"/>
              <a:t>What are the seven SI base units?</a:t>
            </a:r>
            <a:endParaRPr lang="en-US" dirty="0"/>
          </a:p>
        </p:txBody>
      </p:sp>
    </p:spTree>
    <p:extLst>
      <p:ext uri="{BB962C8B-B14F-4D97-AF65-F5344CB8AC3E}">
        <p14:creationId xmlns:p14="http://schemas.microsoft.com/office/powerpoint/2010/main" xmlns="" val="1135105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The Units of Measurement</a:t>
            </a:r>
          </a:p>
        </p:txBody>
      </p:sp>
      <p:sp>
        <p:nvSpPr>
          <p:cNvPr id="89091" name="Content Placeholder 2"/>
          <p:cNvSpPr>
            <a:spLocks noGrp="1"/>
          </p:cNvSpPr>
          <p:nvPr>
            <p:ph idx="1"/>
          </p:nvPr>
        </p:nvSpPr>
        <p:spPr>
          <a:xfrm>
            <a:off x="1905000" y="914400"/>
            <a:ext cx="8229600" cy="5595938"/>
          </a:xfrm>
        </p:spPr>
        <p:txBody>
          <a:bodyPr>
            <a:normAutofit/>
          </a:bodyPr>
          <a:lstStyle/>
          <a:p>
            <a:pPr eaLnBrk="1" hangingPunct="1"/>
            <a:r>
              <a:rPr lang="en-US" altLang="en-US" sz="2800">
                <a:ea typeface="ヒラギノ角ゴ Pro W3" pitchFamily="127" charset="-128"/>
              </a:rPr>
              <a:t>In chemistry, </a:t>
            </a:r>
            <a:r>
              <a:rPr lang="en-US" altLang="en-US" sz="2800" b="1">
                <a:solidFill>
                  <a:srgbClr val="333399"/>
                </a:solidFill>
                <a:ea typeface="ヒラギノ角ゴ Pro W3" pitchFamily="127" charset="-128"/>
              </a:rPr>
              <a:t>units</a:t>
            </a:r>
            <a:r>
              <a:rPr lang="en-US" altLang="en-US" sz="2800">
                <a:ea typeface="ヒラギノ角ゴ Pro W3" pitchFamily="127" charset="-128"/>
              </a:rPr>
              <a:t>—standard quantities used to specify measurements—are critical.</a:t>
            </a:r>
          </a:p>
          <a:p>
            <a:pPr eaLnBrk="1" hangingPunct="1">
              <a:buFontTx/>
              <a:buNone/>
            </a:pPr>
            <a:endParaRPr lang="en-US" altLang="en-US" sz="1600">
              <a:ea typeface="ヒラギノ角ゴ Pro W3" pitchFamily="127" charset="-128"/>
            </a:endParaRPr>
          </a:p>
          <a:p>
            <a:pPr eaLnBrk="1" hangingPunct="1"/>
            <a:r>
              <a:rPr lang="en-US" altLang="en-US" sz="2800" b="1">
                <a:ea typeface="ヒラギノ角ゴ Pro W3" pitchFamily="127" charset="-128"/>
              </a:rPr>
              <a:t>The two most common unit systems are as follows: </a:t>
            </a:r>
          </a:p>
          <a:p>
            <a:pPr eaLnBrk="1" hangingPunct="1">
              <a:buFontTx/>
              <a:buNone/>
            </a:pPr>
            <a:endParaRPr lang="en-US" altLang="en-US" sz="1600" b="1">
              <a:ea typeface="ヒラギノ角ゴ Pro W3" pitchFamily="127" charset="-128"/>
            </a:endParaRPr>
          </a:p>
          <a:p>
            <a:pPr lvl="2" eaLnBrk="1" hangingPunct="1"/>
            <a:r>
              <a:rPr lang="en-US" altLang="en-US" b="1" smtClean="0">
                <a:solidFill>
                  <a:srgbClr val="333399"/>
                </a:solidFill>
                <a:ea typeface="ヒラギノ角ゴ Pro W3" pitchFamily="127" charset="-128"/>
              </a:rPr>
              <a:t>Metric system</a:t>
            </a:r>
            <a:r>
              <a:rPr lang="en-US" altLang="en-US" smtClean="0">
                <a:ea typeface="ヒラギノ角ゴ Pro W3" pitchFamily="127" charset="-128"/>
              </a:rPr>
              <a:t>, used in most of the world</a:t>
            </a:r>
          </a:p>
          <a:p>
            <a:pPr lvl="2" eaLnBrk="1" hangingPunct="1"/>
            <a:r>
              <a:rPr lang="en-US" altLang="en-US" b="1" smtClean="0">
                <a:solidFill>
                  <a:srgbClr val="333399"/>
                </a:solidFill>
                <a:ea typeface="ヒラギノ角ゴ Pro W3" pitchFamily="127" charset="-128"/>
              </a:rPr>
              <a:t>English system</a:t>
            </a:r>
            <a:r>
              <a:rPr lang="en-US" altLang="en-US" smtClean="0">
                <a:ea typeface="ヒラギノ角ゴ Pro W3" pitchFamily="127" charset="-128"/>
              </a:rPr>
              <a:t>, used in the United States</a:t>
            </a:r>
          </a:p>
          <a:p>
            <a:pPr lvl="2" eaLnBrk="1" hangingPunct="1">
              <a:buFontTx/>
              <a:buNone/>
            </a:pPr>
            <a:endParaRPr lang="en-US" altLang="en-US" sz="1600">
              <a:ea typeface="ヒラギノ角ゴ Pro W3" pitchFamily="127" charset="-128"/>
            </a:endParaRPr>
          </a:p>
          <a:p>
            <a:pPr eaLnBrk="1" hangingPunct="1"/>
            <a:r>
              <a:rPr lang="en-US" altLang="en-US" sz="2800">
                <a:ea typeface="ヒラギノ角ゴ Pro W3" pitchFamily="127" charset="-128"/>
              </a:rPr>
              <a:t>Scientists use the </a:t>
            </a:r>
            <a:r>
              <a:rPr lang="en-US" altLang="en-US" sz="2800" b="1">
                <a:ea typeface="ヒラギノ角ゴ Pro W3" pitchFamily="127" charset="-128"/>
              </a:rPr>
              <a:t>International System of Units (SI)</a:t>
            </a:r>
            <a:r>
              <a:rPr lang="en-US" altLang="en-US" sz="2800">
                <a:ea typeface="ヒラギノ角ゴ Pro W3" pitchFamily="127" charset="-128"/>
              </a:rPr>
              <a:t>, which is based on the metric system.</a:t>
            </a:r>
          </a:p>
          <a:p>
            <a:pPr eaLnBrk="1" hangingPunct="1">
              <a:buFontTx/>
              <a:buNone/>
            </a:pPr>
            <a:endParaRPr lang="en-US" altLang="en-US" sz="1600">
              <a:ea typeface="ヒラギノ角ゴ Pro W3" pitchFamily="127" charset="-128"/>
            </a:endParaRPr>
          </a:p>
          <a:p>
            <a:pPr lvl="2" eaLnBrk="1" hangingPunct="1"/>
            <a:r>
              <a:rPr lang="en-US" altLang="en-US" sz="2000">
                <a:ea typeface="ヒラギノ角ゴ Pro W3" pitchFamily="127" charset="-128"/>
              </a:rPr>
              <a:t>The abbreviation </a:t>
            </a:r>
            <a:r>
              <a:rPr lang="en-US" altLang="en-US" sz="2000" i="1">
                <a:ea typeface="ヒラギノ角ゴ Pro W3" pitchFamily="127" charset="-128"/>
              </a:rPr>
              <a:t>SI</a:t>
            </a:r>
            <a:r>
              <a:rPr lang="en-US" altLang="en-US" sz="2000">
                <a:ea typeface="ヒラギノ角ゴ Pro W3" pitchFamily="127" charset="-128"/>
              </a:rPr>
              <a:t> comes from the French, phrase </a:t>
            </a:r>
            <a:r>
              <a:rPr lang="en-US" altLang="en-US" sz="2000" i="1">
                <a:ea typeface="ヒラギノ角ゴ Pro W3" pitchFamily="127" charset="-128"/>
              </a:rPr>
              <a:t>Système International d</a:t>
            </a:r>
            <a:r>
              <a:rPr lang="ja-JP" altLang="en-US" sz="2000" i="1">
                <a:ea typeface="ヒラギノ角ゴ Pro W3" pitchFamily="127" charset="-128"/>
              </a:rPr>
              <a:t>’</a:t>
            </a:r>
            <a:r>
              <a:rPr lang="en-US" altLang="ja-JP" sz="2000" i="1">
                <a:ea typeface="ヒラギノ角ゴ Pro W3" pitchFamily="127" charset="-128"/>
              </a:rPr>
              <a:t>Unités.</a:t>
            </a:r>
            <a:endParaRPr lang="en-US" altLang="en-US" sz="2000">
              <a:ea typeface="ヒラギノ角ゴ Pro W3" pitchFamily="127" charset="-128"/>
            </a:endParaRPr>
          </a:p>
        </p:txBody>
      </p:sp>
    </p:spTree>
    <p:extLst>
      <p:ext uri="{BB962C8B-B14F-4D97-AF65-F5344CB8AC3E}">
        <p14:creationId xmlns:p14="http://schemas.microsoft.com/office/powerpoint/2010/main" xmlns="" val="17567559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The Standard Units</a:t>
            </a:r>
          </a:p>
        </p:txBody>
      </p:sp>
      <p:pic>
        <p:nvPicPr>
          <p:cNvPr id="91139" name="Picture 5" descr="Z:\50627 IRDVD Tro Chemistry A Molecular Approach\Working Files 50627\JPEG 50627\ch01\01_01_Tabl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4407"/>
          <a:stretch>
            <a:fillRect/>
          </a:stretch>
        </p:blipFill>
        <p:spPr bwMode="auto">
          <a:xfrm>
            <a:off x="1828800" y="1414463"/>
            <a:ext cx="8534400" cy="3700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006801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The Meter: A Measure of Length</a:t>
            </a:r>
          </a:p>
        </p:txBody>
      </p:sp>
      <p:sp>
        <p:nvSpPr>
          <p:cNvPr id="93187" name="Content Placeholder 2"/>
          <p:cNvSpPr>
            <a:spLocks noGrp="1"/>
          </p:cNvSpPr>
          <p:nvPr>
            <p:ph idx="1"/>
          </p:nvPr>
        </p:nvSpPr>
        <p:spPr>
          <a:xfrm>
            <a:off x="1830389" y="685800"/>
            <a:ext cx="8594725" cy="946150"/>
          </a:xfrm>
        </p:spPr>
        <p:txBody>
          <a:bodyPr>
            <a:normAutofit/>
          </a:bodyPr>
          <a:lstStyle/>
          <a:p>
            <a:pPr eaLnBrk="1" hangingPunct="1"/>
            <a:r>
              <a:rPr lang="en-US" altLang="en-US" sz="2800">
                <a:ea typeface="ヒラギノ角ゴ Pro W3" pitchFamily="127" charset="-128"/>
              </a:rPr>
              <a:t>The </a:t>
            </a:r>
            <a:r>
              <a:rPr lang="en-US" altLang="en-US" sz="2800" b="1">
                <a:ea typeface="ヒラギノ角ゴ Pro W3" pitchFamily="127" charset="-128"/>
              </a:rPr>
              <a:t>meter (m) </a:t>
            </a:r>
            <a:r>
              <a:rPr lang="en-US" altLang="en-US" sz="2800">
                <a:ea typeface="ヒラギノ角ゴ Pro W3" pitchFamily="127" charset="-128"/>
              </a:rPr>
              <a:t>is slightly longer than a yard (1 yard is 36 inches, while 1 meter is 39.37 inches).</a:t>
            </a:r>
            <a:endParaRPr lang="en-US" altLang="en-US" smtClean="0">
              <a:ea typeface="ヒラギノ角ゴ Pro W3" pitchFamily="127" charset="-128"/>
            </a:endParaRPr>
          </a:p>
        </p:txBody>
      </p:sp>
      <p:sp>
        <p:nvSpPr>
          <p:cNvPr id="49159" name="Rectangle 7"/>
          <p:cNvSpPr>
            <a:spLocks noChangeArrowheads="1"/>
          </p:cNvSpPr>
          <p:nvPr/>
        </p:nvSpPr>
        <p:spPr bwMode="auto">
          <a:xfrm>
            <a:off x="1828800" y="3911600"/>
            <a:ext cx="8839200" cy="2235200"/>
          </a:xfrm>
          <a:prstGeom prst="rect">
            <a:avLst/>
          </a:prstGeom>
          <a:noFill/>
          <a:ln>
            <a:noFill/>
          </a:ln>
          <a:effectLst/>
          <a:extLst/>
        </p:spPr>
        <p:txBody>
          <a:bodyPr>
            <a:spAutoFit/>
          </a:bodyPr>
          <a:lstStyle/>
          <a:p>
            <a:pPr marL="404813" indent="-404813">
              <a:spcBef>
                <a:spcPct val="20000"/>
              </a:spcBef>
              <a:buFontTx/>
              <a:buChar char="•"/>
              <a:defRPr/>
            </a:pPr>
            <a:r>
              <a:rPr lang="en-US" sz="2800" dirty="0">
                <a:latin typeface="Arial" charset="0"/>
                <a:ea typeface="ヒラギノ角ゴ Pro W3" charset="0"/>
              </a:rPr>
              <a:t>1 meter = 1/10,000,000 of the distance from the equator to the North Pole (through Paris). </a:t>
            </a:r>
          </a:p>
          <a:p>
            <a:pPr eaLnBrk="1" hangingPunct="1">
              <a:spcBef>
                <a:spcPct val="20000"/>
              </a:spcBef>
              <a:buFontTx/>
              <a:buChar char="•"/>
              <a:defRPr/>
            </a:pPr>
            <a:endParaRPr lang="en-US" sz="1600" dirty="0">
              <a:latin typeface="Arial" charset="0"/>
              <a:ea typeface="ヒラギノ角ゴ Pro W3" charset="0"/>
            </a:endParaRPr>
          </a:p>
          <a:p>
            <a:pPr marL="796925" lvl="2" indent="-339725">
              <a:spcBef>
                <a:spcPct val="20000"/>
              </a:spcBef>
              <a:buFontTx/>
              <a:buChar char="•"/>
              <a:defRPr/>
            </a:pPr>
            <a:r>
              <a:rPr lang="en-US" sz="2000" dirty="0">
                <a:latin typeface="Arial" charset="0"/>
                <a:ea typeface="ヒラギノ角ゴ Pro W3" charset="0"/>
              </a:rPr>
              <a:t>The International Bureau of Weights and Measures now defines it more precisely as the distance light travels through a vacuum in a certain period of time, 1/299,792,458 second.</a:t>
            </a:r>
          </a:p>
        </p:txBody>
      </p:sp>
      <p:pic>
        <p:nvPicPr>
          <p:cNvPr id="93189" name="Picture 7" descr="Z:\50627 IRDVD Tro Chemistry A Molecular Approach\Working Files 50627\JPEG 50627\ch01\01_Pg14_UnFigure_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81188" y="2200276"/>
            <a:ext cx="8534400" cy="1279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24397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The Kilogram: A Measure of Mass</a:t>
            </a:r>
          </a:p>
        </p:txBody>
      </p:sp>
      <p:sp>
        <p:nvSpPr>
          <p:cNvPr id="5" name="Content Placeholder 4"/>
          <p:cNvSpPr>
            <a:spLocks noGrp="1"/>
          </p:cNvSpPr>
          <p:nvPr>
            <p:ph sz="half" idx="1"/>
          </p:nvPr>
        </p:nvSpPr>
        <p:spPr>
          <a:xfrm>
            <a:off x="1676400" y="1066800"/>
            <a:ext cx="5791200" cy="5970588"/>
          </a:xfrm>
        </p:spPr>
        <p:txBody>
          <a:bodyPr/>
          <a:lstStyle/>
          <a:p>
            <a:pPr eaLnBrk="1" hangingPunct="1">
              <a:defRPr/>
            </a:pPr>
            <a:r>
              <a:rPr lang="en-US" sz="2600" dirty="0"/>
              <a:t>The </a:t>
            </a:r>
            <a:r>
              <a:rPr lang="en-US" sz="2600" b="1" dirty="0"/>
              <a:t>mass </a:t>
            </a:r>
            <a:r>
              <a:rPr lang="en-US" sz="2600" dirty="0"/>
              <a:t>of an object is a measure of the quantity of matter within it.</a:t>
            </a:r>
          </a:p>
          <a:p>
            <a:pPr eaLnBrk="1" hangingPunct="1">
              <a:buFontTx/>
              <a:buNone/>
              <a:defRPr/>
            </a:pPr>
            <a:endParaRPr lang="en-US" sz="1600" dirty="0"/>
          </a:p>
          <a:p>
            <a:pPr eaLnBrk="1" hangingPunct="1">
              <a:defRPr/>
            </a:pPr>
            <a:r>
              <a:rPr lang="en-US" sz="2600" dirty="0"/>
              <a:t>The SI unit of mass = kilogram (kg).</a:t>
            </a:r>
          </a:p>
          <a:p>
            <a:pPr lvl="2" eaLnBrk="1" hangingPunct="1">
              <a:defRPr/>
            </a:pPr>
            <a:r>
              <a:rPr lang="en-US" dirty="0" smtClean="0"/>
              <a:t>1 kg = 2 lb 3 oz</a:t>
            </a:r>
          </a:p>
          <a:p>
            <a:pPr lvl="2" eaLnBrk="1" hangingPunct="1">
              <a:buFontTx/>
              <a:buNone/>
              <a:defRPr/>
            </a:pPr>
            <a:endParaRPr lang="en-US" dirty="0"/>
          </a:p>
          <a:p>
            <a:pPr eaLnBrk="1" hangingPunct="1">
              <a:defRPr/>
            </a:pPr>
            <a:r>
              <a:rPr lang="en-US" sz="2600" dirty="0"/>
              <a:t>A second common unit of mass is the gram (g).</a:t>
            </a:r>
          </a:p>
          <a:p>
            <a:pPr lvl="2" eaLnBrk="1" hangingPunct="1">
              <a:defRPr/>
            </a:pPr>
            <a:r>
              <a:rPr lang="en-US" dirty="0" smtClean="0"/>
              <a:t>One gram is 1/1000 kg.</a:t>
            </a:r>
          </a:p>
          <a:p>
            <a:pPr lvl="2" eaLnBrk="1" hangingPunct="1">
              <a:defRPr/>
            </a:pPr>
            <a:endParaRPr lang="en-US" dirty="0"/>
          </a:p>
          <a:p>
            <a:pPr eaLnBrk="1" hangingPunct="1">
              <a:defRPr/>
            </a:pPr>
            <a:r>
              <a:rPr lang="en-US" sz="2600" b="1" dirty="0"/>
              <a:t>Weight</a:t>
            </a:r>
            <a:r>
              <a:rPr lang="en-US" sz="2600" dirty="0"/>
              <a:t> of an object is a measure of the </a:t>
            </a:r>
            <a:r>
              <a:rPr lang="en-US" sz="2600" i="1" dirty="0"/>
              <a:t>gravitational pull</a:t>
            </a:r>
            <a:r>
              <a:rPr lang="en-US" sz="2600" dirty="0"/>
              <a:t> on its matter.</a:t>
            </a:r>
          </a:p>
          <a:p>
            <a:pPr marL="342900" lvl="2" indent="-342900">
              <a:buNone/>
              <a:defRPr/>
            </a:pPr>
            <a:endParaRPr lang="en-US" dirty="0" smtClean="0"/>
          </a:p>
          <a:p>
            <a:pPr eaLnBrk="1" hangingPunct="1">
              <a:defRPr/>
            </a:pPr>
            <a:endParaRPr lang="en-US" dirty="0" smtClean="0">
              <a:ea typeface="+mn-ea"/>
            </a:endParaRPr>
          </a:p>
        </p:txBody>
      </p:sp>
      <p:pic>
        <p:nvPicPr>
          <p:cNvPr id="95236" name="Picture 6" descr="Z:\50627 IRDVD Tro Chemistry A Molecular Approach\Working Files 50627\JPEG 50627\ch01\01_Pg14_UnFigure_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93014" y="993776"/>
            <a:ext cx="2744787" cy="2957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80871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The Second: A Measure of Time</a:t>
            </a:r>
          </a:p>
        </p:txBody>
      </p:sp>
      <p:sp>
        <p:nvSpPr>
          <p:cNvPr id="97283" name="Content Placeholder 2"/>
          <p:cNvSpPr>
            <a:spLocks noGrp="1"/>
          </p:cNvSpPr>
          <p:nvPr>
            <p:ph idx="1"/>
          </p:nvPr>
        </p:nvSpPr>
        <p:spPr>
          <a:xfrm>
            <a:off x="1828800" y="1295400"/>
            <a:ext cx="7861300" cy="3767138"/>
          </a:xfrm>
        </p:spPr>
        <p:txBody>
          <a:bodyPr>
            <a:normAutofit/>
          </a:bodyPr>
          <a:lstStyle/>
          <a:p>
            <a:pPr eaLnBrk="1" hangingPunct="1"/>
            <a:r>
              <a:rPr lang="en-US" altLang="en-US" sz="3000">
                <a:ea typeface="ヒラギノ角ゴ Pro W3" pitchFamily="127" charset="-128"/>
              </a:rPr>
              <a:t>Measure of the duration of an event</a:t>
            </a:r>
          </a:p>
          <a:p>
            <a:pPr eaLnBrk="1" hangingPunct="1"/>
            <a:endParaRPr lang="en-US" altLang="en-US" smtClean="0">
              <a:ea typeface="ヒラギノ角ゴ Pro W3" pitchFamily="127" charset="-128"/>
            </a:endParaRPr>
          </a:p>
          <a:p>
            <a:pPr eaLnBrk="1" hangingPunct="1"/>
            <a:r>
              <a:rPr lang="en-US" altLang="en-US" sz="3000">
                <a:ea typeface="ヒラギノ角ゴ Pro W3" pitchFamily="127" charset="-128"/>
              </a:rPr>
              <a:t>SI units = second (s)</a:t>
            </a:r>
          </a:p>
          <a:p>
            <a:pPr eaLnBrk="1" hangingPunct="1"/>
            <a:endParaRPr lang="en-US" altLang="en-US" smtClean="0">
              <a:ea typeface="ヒラギノ角ゴ Pro W3" pitchFamily="127" charset="-128"/>
            </a:endParaRPr>
          </a:p>
          <a:p>
            <a:pPr eaLnBrk="1" hangingPunct="1"/>
            <a:r>
              <a:rPr lang="en-US" altLang="en-US" sz="3000">
                <a:ea typeface="ヒラギノ角ゴ Pro W3" pitchFamily="127" charset="-128"/>
              </a:rPr>
              <a:t>1 s is defined as the period of time it takes for a specific number of radiation events of a specific transition from cesium-133.</a:t>
            </a:r>
          </a:p>
        </p:txBody>
      </p:sp>
    </p:spTree>
    <p:extLst>
      <p:ext uri="{BB962C8B-B14F-4D97-AF65-F5344CB8AC3E}">
        <p14:creationId xmlns:p14="http://schemas.microsoft.com/office/powerpoint/2010/main" xmlns="" val="6121144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Scientifically, what do you think?</a:t>
            </a:r>
            <a:endParaRPr lang="en-US" dirty="0"/>
          </a:p>
        </p:txBody>
      </p:sp>
      <p:sp>
        <p:nvSpPr>
          <p:cNvPr id="3" name="Content Placeholder 2"/>
          <p:cNvSpPr>
            <a:spLocks noGrp="1"/>
          </p:cNvSpPr>
          <p:nvPr>
            <p:ph idx="1"/>
          </p:nvPr>
        </p:nvSpPr>
        <p:spPr/>
        <p:txBody>
          <a:bodyPr/>
          <a:lstStyle/>
          <a:p>
            <a:r>
              <a:rPr lang="en-US" dirty="0" smtClean="0"/>
              <a:t>-Text response to: polleverywhere.com</a:t>
            </a:r>
          </a:p>
          <a:p>
            <a:endParaRPr lang="en-US" dirty="0"/>
          </a:p>
          <a:p>
            <a:endParaRPr lang="en-US" dirty="0" smtClean="0"/>
          </a:p>
          <a:p>
            <a:endParaRPr lang="en-US" dirty="0"/>
          </a:p>
          <a:p>
            <a:r>
              <a:rPr lang="en-US" dirty="0" smtClean="0"/>
              <a:t>-Actually: The properties of matter are determined by the properties of molecules and atoms. </a:t>
            </a:r>
            <a:endParaRPr lang="en-US" dirty="0"/>
          </a:p>
        </p:txBody>
      </p:sp>
    </p:spTree>
    <p:extLst>
      <p:ext uri="{BB962C8B-B14F-4D97-AF65-F5344CB8AC3E}">
        <p14:creationId xmlns:p14="http://schemas.microsoft.com/office/powerpoint/2010/main" xmlns="" val="1867115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The Kelvin: A Measure of Temperature</a:t>
            </a:r>
          </a:p>
        </p:txBody>
      </p:sp>
      <p:sp>
        <p:nvSpPr>
          <p:cNvPr id="99331" name="Content Placeholder 2"/>
          <p:cNvSpPr>
            <a:spLocks noGrp="1"/>
          </p:cNvSpPr>
          <p:nvPr>
            <p:ph idx="1"/>
          </p:nvPr>
        </p:nvSpPr>
        <p:spPr>
          <a:xfrm>
            <a:off x="1810408" y="1082566"/>
            <a:ext cx="8550275" cy="5410200"/>
          </a:xfrm>
        </p:spPr>
        <p:txBody>
          <a:bodyPr>
            <a:normAutofit/>
          </a:bodyPr>
          <a:lstStyle/>
          <a:p>
            <a:pPr eaLnBrk="1" hangingPunct="1"/>
            <a:r>
              <a:rPr lang="en-US" altLang="en-US" sz="3000" dirty="0">
                <a:ea typeface="ヒラギノ角ゴ Pro W3" pitchFamily="127" charset="-128"/>
              </a:rPr>
              <a:t>The </a:t>
            </a:r>
            <a:r>
              <a:rPr lang="en-US" altLang="en-US" sz="3000" b="1" dirty="0">
                <a:solidFill>
                  <a:srgbClr val="333399"/>
                </a:solidFill>
                <a:ea typeface="ヒラギノ角ゴ Pro W3" pitchFamily="127" charset="-128"/>
              </a:rPr>
              <a:t>Kelvin</a:t>
            </a:r>
            <a:r>
              <a:rPr lang="en-US" altLang="en-US" sz="3000" b="1" dirty="0">
                <a:ea typeface="ヒラギノ角ゴ Pro W3" pitchFamily="127" charset="-128"/>
              </a:rPr>
              <a:t> (K)</a:t>
            </a:r>
            <a:r>
              <a:rPr lang="en-US" altLang="en-US" sz="3000" dirty="0">
                <a:ea typeface="ヒラギノ角ゴ Pro W3" pitchFamily="127" charset="-128"/>
              </a:rPr>
              <a:t> is the SI unit of </a:t>
            </a:r>
            <a:r>
              <a:rPr lang="en-US" altLang="en-US" sz="3000" b="1" dirty="0">
                <a:solidFill>
                  <a:srgbClr val="333399"/>
                </a:solidFill>
                <a:ea typeface="ヒラギノ角ゴ Pro W3" pitchFamily="127" charset="-128"/>
              </a:rPr>
              <a:t>temperature</a:t>
            </a:r>
            <a:r>
              <a:rPr lang="en-US" altLang="en-US" sz="3000" dirty="0">
                <a:ea typeface="ヒラギノ角ゴ Pro W3" pitchFamily="127" charset="-128"/>
              </a:rPr>
              <a:t>.</a:t>
            </a:r>
          </a:p>
          <a:p>
            <a:pPr eaLnBrk="1" hangingPunct="1"/>
            <a:endParaRPr lang="en-US" altLang="en-US" sz="1600" dirty="0">
              <a:ea typeface="ヒラギノ角ゴ Pro W3" pitchFamily="127" charset="-128"/>
            </a:endParaRPr>
          </a:p>
          <a:p>
            <a:pPr eaLnBrk="1" hangingPunct="1"/>
            <a:r>
              <a:rPr lang="en-US" altLang="en-US" sz="3000" dirty="0">
                <a:ea typeface="ヒラギノ角ゴ Pro W3" pitchFamily="127" charset="-128"/>
              </a:rPr>
              <a:t>The temperature is a measure of  the average amount of kinetic energy of the atoms or molecules that compose the matter.</a:t>
            </a:r>
          </a:p>
          <a:p>
            <a:pPr eaLnBrk="1" hangingPunct="1">
              <a:buFontTx/>
              <a:buNone/>
            </a:pPr>
            <a:endParaRPr lang="en-US" altLang="en-US" sz="1600" dirty="0">
              <a:ea typeface="ヒラギノ角ゴ Pro W3" pitchFamily="127" charset="-128"/>
            </a:endParaRPr>
          </a:p>
          <a:p>
            <a:pPr eaLnBrk="1" hangingPunct="1"/>
            <a:r>
              <a:rPr lang="en-US" altLang="en-US" sz="3000" dirty="0">
                <a:ea typeface="ヒラギノ角ゴ Pro W3" pitchFamily="127" charset="-128"/>
              </a:rPr>
              <a:t>Temperature also determines the direction of thermal energy transfer, or what we commonly call heat.</a:t>
            </a:r>
          </a:p>
          <a:p>
            <a:pPr eaLnBrk="1" hangingPunct="1">
              <a:buFontTx/>
              <a:buNone/>
            </a:pPr>
            <a:endParaRPr lang="en-US" altLang="en-US" sz="1600" dirty="0">
              <a:ea typeface="ヒラギノ角ゴ Pro W3" pitchFamily="127" charset="-128"/>
            </a:endParaRPr>
          </a:p>
          <a:p>
            <a:pPr eaLnBrk="1" hangingPunct="1"/>
            <a:r>
              <a:rPr lang="en-US" altLang="en-US" sz="3000" dirty="0">
                <a:ea typeface="ヒラギノ角ゴ Pro W3" pitchFamily="127" charset="-128"/>
              </a:rPr>
              <a:t>Thermal energy transfers from hot to cold objects.</a:t>
            </a:r>
          </a:p>
        </p:txBody>
      </p:sp>
    </p:spTree>
    <p:extLst>
      <p:ext uri="{BB962C8B-B14F-4D97-AF65-F5344CB8AC3E}">
        <p14:creationId xmlns:p14="http://schemas.microsoft.com/office/powerpoint/2010/main" xmlns="" val="203013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6" descr="Z:\50627 IRDVD Tro Chemistry A Molecular Approach\Working Files 50627\JPEG 50627\ch01\01_12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2530"/>
          <a:stretch>
            <a:fillRect/>
          </a:stretch>
        </p:blipFill>
        <p:spPr bwMode="auto">
          <a:xfrm>
            <a:off x="6308726" y="1116014"/>
            <a:ext cx="4017963" cy="3838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1379"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The Kelvin: A Measure of Temperature</a:t>
            </a:r>
          </a:p>
        </p:txBody>
      </p:sp>
      <p:sp>
        <p:nvSpPr>
          <p:cNvPr id="50180" name="Content Placeholder 4"/>
          <p:cNvSpPr>
            <a:spLocks noGrp="1"/>
          </p:cNvSpPr>
          <p:nvPr>
            <p:ph sz="half" idx="1"/>
          </p:nvPr>
        </p:nvSpPr>
        <p:spPr>
          <a:xfrm>
            <a:off x="1820917" y="1397877"/>
            <a:ext cx="4572000" cy="4468813"/>
          </a:xfrm>
        </p:spPr>
        <p:txBody>
          <a:bodyPr/>
          <a:lstStyle/>
          <a:p>
            <a:pPr eaLnBrk="1" hangingPunct="1">
              <a:defRPr/>
            </a:pPr>
            <a:r>
              <a:rPr lang="en-US" sz="2600" b="1" dirty="0">
                <a:ea typeface="ヒラギノ角ゴ Pro W3" pitchFamily="127" charset="-128"/>
              </a:rPr>
              <a:t>Kelvin scale</a:t>
            </a:r>
            <a:r>
              <a:rPr lang="en-US" sz="2600" dirty="0">
                <a:ea typeface="ヒラギノ角ゴ Pro W3" pitchFamily="127" charset="-128"/>
              </a:rPr>
              <a:t> (</a:t>
            </a:r>
            <a:r>
              <a:rPr lang="en-US" sz="2600" i="1" dirty="0">
                <a:ea typeface="ヒラギノ角ゴ Pro W3" pitchFamily="127" charset="-128"/>
              </a:rPr>
              <a:t>absolute scale</a:t>
            </a:r>
            <a:r>
              <a:rPr lang="en-US" sz="2600" dirty="0">
                <a:ea typeface="ヒラギノ角ゴ Pro W3" pitchFamily="127" charset="-128"/>
              </a:rPr>
              <a:t>) assigns 0 K (absolute zero) to the coldest temperature possible.</a:t>
            </a:r>
          </a:p>
          <a:p>
            <a:pPr eaLnBrk="1" hangingPunct="1">
              <a:buFontTx/>
              <a:buNone/>
              <a:defRPr/>
            </a:pPr>
            <a:endParaRPr lang="en-US" sz="1600" dirty="0">
              <a:ea typeface="ヒラギノ角ゴ Pro W3" pitchFamily="127" charset="-128"/>
            </a:endParaRPr>
          </a:p>
          <a:p>
            <a:pPr eaLnBrk="1" hangingPunct="1">
              <a:defRPr/>
            </a:pPr>
            <a:r>
              <a:rPr lang="en-US" sz="2600" dirty="0">
                <a:ea typeface="ヒラギノ角ゴ Pro W3" pitchFamily="127" charset="-128"/>
              </a:rPr>
              <a:t>Absolute zero (–273 </a:t>
            </a:r>
            <a:r>
              <a:rPr lang="en-US" sz="2600" spc="-1500" dirty="0">
                <a:ea typeface="ヒラギノ角ゴ Pro W3" pitchFamily="127" charset="-128"/>
              </a:rPr>
              <a:t>°</a:t>
            </a:r>
            <a:r>
              <a:rPr lang="en-US" sz="2600" dirty="0">
                <a:ea typeface="ヒラギノ角ゴ Pro W3" pitchFamily="127" charset="-128"/>
              </a:rPr>
              <a:t>C or –459 </a:t>
            </a:r>
            <a:r>
              <a:rPr lang="en-US" sz="2600" spc="-1500" dirty="0">
                <a:ea typeface="ヒラギノ角ゴ Pro W3" pitchFamily="127" charset="-128"/>
              </a:rPr>
              <a:t>°</a:t>
            </a:r>
            <a:r>
              <a:rPr lang="en-US" sz="2600" dirty="0">
                <a:ea typeface="ヒラギノ角ゴ Pro W3" pitchFamily="127" charset="-128"/>
              </a:rPr>
              <a:t>F) is the temperature at which molecular motion virtually stops. Lower temperatures do not exist.</a:t>
            </a:r>
          </a:p>
        </p:txBody>
      </p:sp>
    </p:spTree>
    <p:extLst>
      <p:ext uri="{BB962C8B-B14F-4D97-AF65-F5344CB8AC3E}">
        <p14:creationId xmlns:p14="http://schemas.microsoft.com/office/powerpoint/2010/main" xmlns="" val="521281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A Measure of Temperature</a:t>
            </a:r>
          </a:p>
        </p:txBody>
      </p:sp>
      <p:sp>
        <p:nvSpPr>
          <p:cNvPr id="103427" name="Content Placeholder 4"/>
          <p:cNvSpPr>
            <a:spLocks noGrp="1"/>
          </p:cNvSpPr>
          <p:nvPr>
            <p:ph sz="half" idx="1"/>
          </p:nvPr>
        </p:nvSpPr>
        <p:spPr>
          <a:xfrm>
            <a:off x="1889125" y="1141414"/>
            <a:ext cx="4038600" cy="3711575"/>
          </a:xfrm>
        </p:spPr>
        <p:txBody>
          <a:bodyPr/>
          <a:lstStyle/>
          <a:p>
            <a:pPr eaLnBrk="1" hangingPunct="1"/>
            <a:r>
              <a:rPr lang="en-US" altLang="en-US" smtClean="0">
                <a:ea typeface="ヒラギノ角ゴ Pro W3" pitchFamily="127" charset="-128"/>
              </a:rPr>
              <a:t>The Fahrenheit degree is five-ninths the size of a Celsius degree.</a:t>
            </a:r>
          </a:p>
          <a:p>
            <a:pPr eaLnBrk="1" hangingPunct="1">
              <a:buFontTx/>
              <a:buNone/>
            </a:pPr>
            <a:endParaRPr lang="en-US" altLang="en-US" smtClean="0">
              <a:ea typeface="ヒラギノ角ゴ Pro W3" pitchFamily="127" charset="-128"/>
            </a:endParaRPr>
          </a:p>
          <a:p>
            <a:pPr eaLnBrk="1" hangingPunct="1"/>
            <a:r>
              <a:rPr lang="en-US" altLang="en-US" smtClean="0">
                <a:ea typeface="ヒラギノ角ゴ Pro W3" pitchFamily="127" charset="-128"/>
              </a:rPr>
              <a:t>The Celsius degree and the Kelvin 	degree are the same size.</a:t>
            </a:r>
          </a:p>
        </p:txBody>
      </p:sp>
      <p:sp>
        <p:nvSpPr>
          <p:cNvPr id="103428" name="Content Placeholder 5"/>
          <p:cNvSpPr>
            <a:spLocks noGrp="1"/>
          </p:cNvSpPr>
          <p:nvPr>
            <p:ph sz="half" idx="2"/>
          </p:nvPr>
        </p:nvSpPr>
        <p:spPr>
          <a:xfrm>
            <a:off x="6080125" y="1141414"/>
            <a:ext cx="4038600" cy="1373187"/>
          </a:xfrm>
        </p:spPr>
        <p:txBody>
          <a:bodyPr/>
          <a:lstStyle/>
          <a:p>
            <a:pPr eaLnBrk="1" hangingPunct="1"/>
            <a:r>
              <a:rPr lang="en-US" altLang="en-US" smtClean="0">
                <a:ea typeface="ヒラギノ角ゴ Pro W3" pitchFamily="127" charset="-128"/>
              </a:rPr>
              <a:t>Temperature scale conversion is done with these formulas:</a:t>
            </a:r>
            <a:endParaRPr lang="en-US" altLang="en-US" sz="2400">
              <a:solidFill>
                <a:srgbClr val="FF0000"/>
              </a:solidFill>
              <a:ea typeface="ヒラギノ角ゴ Pro W3" pitchFamily="127" charset="-128"/>
            </a:endParaRPr>
          </a:p>
        </p:txBody>
      </p:sp>
      <p:pic>
        <p:nvPicPr>
          <p:cNvPr id="103429" name="Picture 8" descr="X:\50627 IRDVD Tro Chemistry A Molecular Approach\Working Files 50627\Lectures 50627\Component\Ch 01\01_pg48 equatio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56464" y="2792413"/>
            <a:ext cx="2287587" cy="1230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856839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Prefix multipliers</a:t>
            </a:r>
            <a:endParaRPr lang="en-US" dirty="0"/>
          </a:p>
        </p:txBody>
      </p:sp>
      <p:sp>
        <p:nvSpPr>
          <p:cNvPr id="3" name="Content Placeholder 2"/>
          <p:cNvSpPr>
            <a:spLocks noGrp="1"/>
          </p:cNvSpPr>
          <p:nvPr>
            <p:ph sz="half" idx="1"/>
          </p:nvPr>
        </p:nvSpPr>
        <p:spPr/>
        <p:txBody>
          <a:bodyPr/>
          <a:lstStyle/>
          <a:p>
            <a:r>
              <a:rPr lang="en-US" dirty="0" smtClean="0"/>
              <a:t>What are they?</a:t>
            </a:r>
            <a:endParaRPr lang="en-US" dirty="0"/>
          </a:p>
        </p:txBody>
      </p:sp>
      <p:sp>
        <p:nvSpPr>
          <p:cNvPr id="4" name="Content Placeholder 3"/>
          <p:cNvSpPr>
            <a:spLocks noGrp="1"/>
          </p:cNvSpPr>
          <p:nvPr>
            <p:ph sz="half" idx="2"/>
          </p:nvPr>
        </p:nvSpPr>
        <p:spPr/>
        <p:txBody>
          <a:bodyPr/>
          <a:lstStyle/>
          <a:p>
            <a:r>
              <a:rPr lang="en-US" dirty="0" smtClean="0"/>
              <a:t>Look at table 1.2</a:t>
            </a:r>
            <a:endParaRPr lang="en-US" dirty="0"/>
          </a:p>
        </p:txBody>
      </p:sp>
    </p:spTree>
    <p:extLst>
      <p:ext uri="{BB962C8B-B14F-4D97-AF65-F5344CB8AC3E}">
        <p14:creationId xmlns:p14="http://schemas.microsoft.com/office/powerpoint/2010/main" xmlns="" val="17062082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Intensive vs extensive</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Intensive: do not depend on amount</a:t>
            </a:r>
          </a:p>
          <a:p>
            <a:pPr>
              <a:buFont typeface="Arial" panose="020B0604020202020204" pitchFamily="34" charset="0"/>
              <a:buChar char="•"/>
            </a:pPr>
            <a:r>
              <a:rPr lang="en-US" dirty="0" smtClean="0"/>
              <a:t>Color</a:t>
            </a:r>
          </a:p>
          <a:p>
            <a:pPr>
              <a:buFont typeface="Arial" panose="020B0604020202020204" pitchFamily="34" charset="0"/>
              <a:buChar char="•"/>
            </a:pPr>
            <a:r>
              <a:rPr lang="en-US" dirty="0" smtClean="0"/>
              <a:t>Odor</a:t>
            </a:r>
          </a:p>
          <a:p>
            <a:pPr>
              <a:buFont typeface="Arial" panose="020B0604020202020204" pitchFamily="34" charset="0"/>
              <a:buChar char="•"/>
            </a:pPr>
            <a:r>
              <a:rPr lang="en-US" dirty="0" smtClean="0"/>
              <a:t>Luster</a:t>
            </a:r>
          </a:p>
          <a:p>
            <a:pPr>
              <a:buFont typeface="Arial" panose="020B0604020202020204" pitchFamily="34" charset="0"/>
              <a:buChar char="•"/>
            </a:pPr>
            <a:r>
              <a:rPr lang="en-US" dirty="0" smtClean="0"/>
              <a:t>Malleability</a:t>
            </a:r>
          </a:p>
          <a:p>
            <a:pPr>
              <a:buFont typeface="Arial" panose="020B0604020202020204" pitchFamily="34" charset="0"/>
              <a:buChar char="•"/>
            </a:pPr>
            <a:r>
              <a:rPr lang="en-US" dirty="0" smtClean="0"/>
              <a:t>Can you think of more?</a:t>
            </a:r>
          </a:p>
          <a:p>
            <a:pPr>
              <a:buFont typeface="Arial" panose="020B0604020202020204" pitchFamily="34" charset="0"/>
              <a:buChar char="•"/>
            </a:pPr>
            <a:endParaRPr lang="en-US" dirty="0"/>
          </a:p>
          <a:p>
            <a:pPr marL="0" indent="0">
              <a:buNone/>
            </a:pPr>
            <a:r>
              <a:rPr lang="en-US" dirty="0" smtClean="0"/>
              <a:t>			DENSITY?	</a:t>
            </a:r>
          </a:p>
        </p:txBody>
      </p:sp>
      <p:sp>
        <p:nvSpPr>
          <p:cNvPr id="4" name="Content Placeholder 3"/>
          <p:cNvSpPr>
            <a:spLocks noGrp="1"/>
          </p:cNvSpPr>
          <p:nvPr>
            <p:ph sz="half" idx="2"/>
          </p:nvPr>
        </p:nvSpPr>
        <p:spPr/>
        <p:txBody>
          <a:bodyPr>
            <a:normAutofit lnSpcReduction="10000"/>
          </a:bodyPr>
          <a:lstStyle/>
          <a:p>
            <a:r>
              <a:rPr lang="en-US" dirty="0" smtClean="0"/>
              <a:t>Extensive: do depend on the amount</a:t>
            </a:r>
          </a:p>
          <a:p>
            <a:pPr>
              <a:buFont typeface="Arial" panose="020B0604020202020204" pitchFamily="34" charset="0"/>
              <a:buChar char="•"/>
            </a:pPr>
            <a:r>
              <a:rPr lang="en-US" dirty="0" smtClean="0"/>
              <a:t>Mass</a:t>
            </a:r>
          </a:p>
          <a:p>
            <a:pPr>
              <a:buFont typeface="Arial" panose="020B0604020202020204" pitchFamily="34" charset="0"/>
              <a:buChar char="•"/>
            </a:pPr>
            <a:r>
              <a:rPr lang="en-US" dirty="0" smtClean="0"/>
              <a:t>Weight</a:t>
            </a:r>
          </a:p>
          <a:p>
            <a:pPr>
              <a:buFont typeface="Arial" panose="020B0604020202020204" pitchFamily="34" charset="0"/>
              <a:buChar char="•"/>
            </a:pPr>
            <a:r>
              <a:rPr lang="en-US" dirty="0" smtClean="0"/>
              <a:t>Volume</a:t>
            </a:r>
          </a:p>
          <a:p>
            <a:pPr>
              <a:buFont typeface="Arial" panose="020B0604020202020204" pitchFamily="34" charset="0"/>
              <a:buChar char="•"/>
            </a:pPr>
            <a:r>
              <a:rPr lang="en-US" dirty="0" smtClean="0"/>
              <a:t>length</a:t>
            </a:r>
            <a:endParaRPr lang="en-US" dirty="0"/>
          </a:p>
        </p:txBody>
      </p:sp>
    </p:spTree>
    <p:extLst>
      <p:ext uri="{BB962C8B-B14F-4D97-AF65-F5344CB8AC3E}">
        <p14:creationId xmlns:p14="http://schemas.microsoft.com/office/powerpoint/2010/main" xmlns="" val="16255872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Counting Significant Figures</a:t>
            </a:r>
          </a:p>
        </p:txBody>
      </p:sp>
      <p:sp>
        <p:nvSpPr>
          <p:cNvPr id="107523" name="Content Placeholder 2"/>
          <p:cNvSpPr>
            <a:spLocks noGrp="1"/>
          </p:cNvSpPr>
          <p:nvPr>
            <p:ph idx="1"/>
          </p:nvPr>
        </p:nvSpPr>
        <p:spPr>
          <a:xfrm>
            <a:off x="1889125" y="1141413"/>
            <a:ext cx="8229600" cy="4894262"/>
          </a:xfrm>
        </p:spPr>
        <p:txBody>
          <a:bodyPr/>
          <a:lstStyle/>
          <a:p>
            <a:pPr eaLnBrk="1" hangingPunct="1"/>
            <a:r>
              <a:rPr lang="en-US" altLang="en-US" smtClean="0">
                <a:ea typeface="ヒラギノ角ゴ Pro W3" pitchFamily="127" charset="-128"/>
              </a:rPr>
              <a:t>Significant figures deal with writing numbers to reflect precision.</a:t>
            </a:r>
          </a:p>
          <a:p>
            <a:pPr eaLnBrk="1" hangingPunct="1">
              <a:buFontTx/>
              <a:buNone/>
            </a:pPr>
            <a:endParaRPr lang="en-US" altLang="en-US" sz="1800">
              <a:ea typeface="ヒラギノ角ゴ Pro W3" pitchFamily="127" charset="-128"/>
            </a:endParaRPr>
          </a:p>
          <a:p>
            <a:pPr eaLnBrk="1" hangingPunct="1"/>
            <a:r>
              <a:rPr lang="en-US" altLang="en-US" smtClean="0">
                <a:ea typeface="ヒラギノ角ゴ Pro W3" pitchFamily="127" charset="-128"/>
              </a:rPr>
              <a:t>The precision of a measurement depends on 	the instrument used to make the measurement. </a:t>
            </a:r>
          </a:p>
          <a:p>
            <a:pPr eaLnBrk="1" hangingPunct="1">
              <a:buFontTx/>
              <a:buNone/>
            </a:pPr>
            <a:endParaRPr lang="en-US" altLang="en-US" sz="1800">
              <a:ea typeface="ヒラギノ角ゴ Pro W3" pitchFamily="127" charset="-128"/>
            </a:endParaRPr>
          </a:p>
          <a:p>
            <a:pPr eaLnBrk="1" hangingPunct="1"/>
            <a:r>
              <a:rPr lang="en-US" altLang="en-US" smtClean="0">
                <a:ea typeface="ヒラギノ角ゴ Pro W3" pitchFamily="127" charset="-128"/>
              </a:rPr>
              <a:t>The preservation of this precision during calculations can be accomplished by using </a:t>
            </a:r>
            <a:r>
              <a:rPr lang="en-US" altLang="en-US" i="1" smtClean="0">
                <a:ea typeface="ヒラギノ角ゴ Pro W3" pitchFamily="127" charset="-128"/>
              </a:rPr>
              <a:t>significant figures.</a:t>
            </a:r>
            <a:endParaRPr lang="en-US" altLang="en-US" smtClean="0">
              <a:ea typeface="ヒラギノ角ゴ Pro W3" pitchFamily="127" charset="-128"/>
            </a:endParaRPr>
          </a:p>
        </p:txBody>
      </p:sp>
    </p:spTree>
    <p:extLst>
      <p:ext uri="{BB962C8B-B14F-4D97-AF65-F5344CB8AC3E}">
        <p14:creationId xmlns:p14="http://schemas.microsoft.com/office/powerpoint/2010/main" xmlns="" val="34651245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Counting Significant Figures</a:t>
            </a:r>
          </a:p>
        </p:txBody>
      </p:sp>
      <p:sp>
        <p:nvSpPr>
          <p:cNvPr id="109571" name="Content Placeholder 2"/>
          <p:cNvSpPr>
            <a:spLocks noGrp="1"/>
          </p:cNvSpPr>
          <p:nvPr>
            <p:ph idx="1"/>
          </p:nvPr>
        </p:nvSpPr>
        <p:spPr>
          <a:xfrm>
            <a:off x="1889126" y="1141413"/>
            <a:ext cx="8550275" cy="2652712"/>
          </a:xfrm>
        </p:spPr>
        <p:txBody>
          <a:bodyPr/>
          <a:lstStyle/>
          <a:p>
            <a:r>
              <a:rPr lang="en-US" altLang="en-US" sz="2800" i="1">
                <a:solidFill>
                  <a:srgbClr val="333399"/>
                </a:solidFill>
                <a:ea typeface="ヒラギノ角ゴ Pro W3" pitchFamily="127" charset="-128"/>
              </a:rPr>
              <a:t>The greater the number of significant figures, the greater the certainty of the measurement.</a:t>
            </a:r>
          </a:p>
          <a:p>
            <a:pPr>
              <a:buFontTx/>
              <a:buNone/>
            </a:pPr>
            <a:endParaRPr lang="en-US" altLang="en-US" sz="2800" i="1">
              <a:ea typeface="ヒラギノ角ゴ Pro W3" pitchFamily="127" charset="-128"/>
            </a:endParaRPr>
          </a:p>
          <a:p>
            <a:r>
              <a:rPr lang="en-US" altLang="en-US" sz="2400" b="1">
                <a:ea typeface="ヒラギノ角ゴ Pro W3" pitchFamily="127" charset="-128"/>
              </a:rPr>
              <a:t>To determine the number of significant figures in a number, follow these rules (examples are on the right).</a:t>
            </a:r>
            <a:endParaRPr lang="en-US" altLang="en-US" sz="2400">
              <a:ea typeface="ヒラギノ角ゴ Pro W3" pitchFamily="127" charset="-128"/>
            </a:endParaRPr>
          </a:p>
        </p:txBody>
      </p:sp>
      <p:graphicFrame>
        <p:nvGraphicFramePr>
          <p:cNvPr id="5" name="Table 4"/>
          <p:cNvGraphicFramePr>
            <a:graphicFrameLocks noGrp="1"/>
          </p:cNvGraphicFramePr>
          <p:nvPr/>
        </p:nvGraphicFramePr>
        <p:xfrm>
          <a:off x="2133600" y="4267200"/>
          <a:ext cx="8001000" cy="1554164"/>
        </p:xfrm>
        <a:graphic>
          <a:graphicData uri="http://schemas.openxmlformats.org/drawingml/2006/table">
            <a:tbl>
              <a:tblPr firstRow="1" bandRow="1">
                <a:tableStyleId>{F5AB1C69-6EDB-4FF4-983F-18BD219EF322}</a:tableStyleId>
              </a:tblPr>
              <a:tblGrid>
                <a:gridCol w="5029199"/>
                <a:gridCol w="1219200"/>
                <a:gridCol w="1752601"/>
              </a:tblGrid>
              <a:tr h="370723">
                <a:tc>
                  <a:txBody>
                    <a:bodyPr/>
                    <a:lstStyle/>
                    <a:p>
                      <a:r>
                        <a:rPr lang="en-US" sz="1800" b="1" kern="1200" dirty="0" smtClean="0">
                          <a:solidFill>
                            <a:schemeClr val="tx1"/>
                          </a:solidFill>
                          <a:latin typeface="+mn-lt"/>
                          <a:ea typeface="+mn-ea"/>
                          <a:cs typeface="+mn-cs"/>
                        </a:rPr>
                        <a:t>Significant Figure Rules</a:t>
                      </a:r>
                      <a:endParaRPr lang="en-US" sz="1800" dirty="0">
                        <a:solidFill>
                          <a:schemeClr val="tx1"/>
                        </a:solidFill>
                      </a:endParaRPr>
                    </a:p>
                  </a:txBody>
                  <a:tcPr marT="45707" marB="45707"/>
                </a:tc>
                <a:tc>
                  <a:txBody>
                    <a:bodyPr/>
                    <a:lstStyle/>
                    <a:p>
                      <a:endParaRPr lang="en-US" sz="1800" dirty="0"/>
                    </a:p>
                  </a:txBody>
                  <a:tcPr marT="45707" marB="45707"/>
                </a:tc>
                <a:tc>
                  <a:txBody>
                    <a:bodyPr/>
                    <a:lstStyle/>
                    <a:p>
                      <a:r>
                        <a:rPr lang="en-US" sz="1800" b="1" kern="1200" dirty="0" smtClean="0">
                          <a:solidFill>
                            <a:schemeClr val="tx1"/>
                          </a:solidFill>
                          <a:latin typeface="+mn-lt"/>
                          <a:ea typeface="+mn-ea"/>
                          <a:cs typeface="+mn-cs"/>
                        </a:rPr>
                        <a:t>Examples</a:t>
                      </a:r>
                      <a:endParaRPr lang="en-US" sz="1800" dirty="0">
                        <a:solidFill>
                          <a:schemeClr val="tx1"/>
                        </a:solidFill>
                      </a:endParaRPr>
                    </a:p>
                  </a:txBody>
                  <a:tcPr marT="45707" marB="45707"/>
                </a:tc>
              </a:tr>
              <a:tr h="543387">
                <a:tc>
                  <a:txBody>
                    <a:bodyPr/>
                    <a:lstStyle/>
                    <a:p>
                      <a:r>
                        <a:rPr lang="en-US" sz="1800" kern="1200" dirty="0" smtClean="0">
                          <a:solidFill>
                            <a:schemeClr val="dk1"/>
                          </a:solidFill>
                          <a:latin typeface="+mn-lt"/>
                          <a:ea typeface="+mn-ea"/>
                          <a:cs typeface="+mn-cs"/>
                        </a:rPr>
                        <a:t>1. All nonzero digits are significant</a:t>
                      </a:r>
                      <a:endParaRPr lang="en-US" sz="1800" dirty="0">
                        <a:solidFill>
                          <a:schemeClr val="tx1"/>
                        </a:solidFill>
                      </a:endParaRPr>
                    </a:p>
                  </a:txBody>
                  <a:tcPr marT="45707" marB="45707"/>
                </a:tc>
                <a:tc>
                  <a:txBody>
                    <a:bodyPr/>
                    <a:lstStyle/>
                    <a:p>
                      <a:pPr marL="0" marR="0" indent="0">
                        <a:lnSpc>
                          <a:spcPts val="1200"/>
                        </a:lnSpc>
                        <a:spcBef>
                          <a:spcPts val="400"/>
                        </a:spcBef>
                        <a:spcAft>
                          <a:spcPts val="0"/>
                        </a:spcAft>
                        <a:tabLst>
                          <a:tab pos="152400" algn="r"/>
                          <a:tab pos="3124200" algn="ctr"/>
                          <a:tab pos="3733800" algn="ctr"/>
                          <a:tab pos="457200" algn="l"/>
                        </a:tabLst>
                      </a:pPr>
                      <a:endParaRPr lang="en-US" sz="1800" dirty="0" smtClean="0">
                        <a:solidFill>
                          <a:srgbClr val="FF00FF"/>
                        </a:solidFill>
                        <a:latin typeface="Times New Roman"/>
                        <a:ea typeface="Times New Roman"/>
                        <a:cs typeface="Times New Roman"/>
                      </a:endParaRPr>
                    </a:p>
                    <a:p>
                      <a:pPr marL="0" marR="0" indent="0">
                        <a:lnSpc>
                          <a:spcPts val="1200"/>
                        </a:lnSpc>
                        <a:spcBef>
                          <a:spcPts val="400"/>
                        </a:spcBef>
                        <a:spcAft>
                          <a:spcPts val="0"/>
                        </a:spcAft>
                        <a:tabLst>
                          <a:tab pos="152400" algn="r"/>
                          <a:tab pos="3124200" algn="ctr"/>
                          <a:tab pos="3733800" algn="ctr"/>
                          <a:tab pos="457200" algn="l"/>
                        </a:tabLst>
                      </a:pPr>
                      <a:r>
                        <a:rPr lang="en-US" sz="1800" dirty="0" smtClean="0">
                          <a:solidFill>
                            <a:srgbClr val="FF00FF"/>
                          </a:solidFill>
                          <a:latin typeface="Times New Roman"/>
                          <a:ea typeface="Times New Roman"/>
                          <a:cs typeface="Times New Roman"/>
                        </a:rPr>
                        <a:t>28</a:t>
                      </a:r>
                      <a:r>
                        <a:rPr lang="en-US" sz="1800" dirty="0" smtClean="0">
                          <a:latin typeface="Times New Roman"/>
                          <a:ea typeface="Times New Roman"/>
                          <a:cs typeface="Times New Roman"/>
                        </a:rPr>
                        <a:t>.0</a:t>
                      </a:r>
                      <a:r>
                        <a:rPr lang="en-US" sz="1800" dirty="0" smtClean="0">
                          <a:solidFill>
                            <a:srgbClr val="FF00FF"/>
                          </a:solidFill>
                          <a:latin typeface="Times New Roman"/>
                          <a:ea typeface="Times New Roman"/>
                          <a:cs typeface="Times New Roman"/>
                        </a:rPr>
                        <a:t>3</a:t>
                      </a:r>
                      <a:endParaRPr lang="en-US" sz="1800" dirty="0">
                        <a:latin typeface="Times"/>
                        <a:ea typeface="Times New Roman"/>
                        <a:cs typeface="Times New Roman"/>
                      </a:endParaRPr>
                    </a:p>
                  </a:txBody>
                  <a:tcPr marL="68580" marR="68580" marT="0" marB="0"/>
                </a:tc>
                <a:tc>
                  <a:txBody>
                    <a:bodyPr/>
                    <a:lstStyle/>
                    <a:p>
                      <a:pPr marL="0" marR="0" indent="0">
                        <a:lnSpc>
                          <a:spcPts val="1200"/>
                        </a:lnSpc>
                        <a:spcBef>
                          <a:spcPts val="400"/>
                        </a:spcBef>
                        <a:spcAft>
                          <a:spcPts val="0"/>
                        </a:spcAft>
                        <a:tabLst>
                          <a:tab pos="152400" algn="r"/>
                          <a:tab pos="3124200" algn="ctr"/>
                          <a:tab pos="3733800" algn="ctr"/>
                          <a:tab pos="457200" algn="l"/>
                        </a:tabLst>
                      </a:pPr>
                      <a:endParaRPr lang="en-US" sz="1800" dirty="0" smtClean="0">
                        <a:latin typeface="Times New Roman"/>
                        <a:ea typeface="Times New Roman"/>
                        <a:cs typeface="Times New Roman"/>
                      </a:endParaRPr>
                    </a:p>
                    <a:p>
                      <a:pPr marL="0" marR="0" indent="0">
                        <a:lnSpc>
                          <a:spcPts val="1200"/>
                        </a:lnSpc>
                        <a:spcBef>
                          <a:spcPts val="400"/>
                        </a:spcBef>
                        <a:spcAft>
                          <a:spcPts val="0"/>
                        </a:spcAft>
                        <a:tabLst>
                          <a:tab pos="152400" algn="r"/>
                          <a:tab pos="3124200" algn="ctr"/>
                          <a:tab pos="3733800" algn="ctr"/>
                          <a:tab pos="457200" algn="l"/>
                        </a:tabLst>
                      </a:pPr>
                      <a:r>
                        <a:rPr lang="en-US" sz="1800" dirty="0" smtClean="0">
                          <a:latin typeface="Times New Roman"/>
                          <a:ea typeface="Times New Roman"/>
                          <a:cs typeface="Times New Roman"/>
                        </a:rPr>
                        <a:t>0.0</a:t>
                      </a:r>
                      <a:r>
                        <a:rPr lang="en-US" sz="1800" dirty="0" smtClean="0">
                          <a:solidFill>
                            <a:srgbClr val="FF00FF"/>
                          </a:solidFill>
                          <a:latin typeface="Times New Roman"/>
                          <a:ea typeface="Times New Roman"/>
                          <a:cs typeface="Times New Roman"/>
                        </a:rPr>
                        <a:t>54</a:t>
                      </a:r>
                      <a:r>
                        <a:rPr lang="en-US" sz="1800" dirty="0" smtClean="0">
                          <a:latin typeface="Times New Roman"/>
                          <a:ea typeface="Times New Roman"/>
                          <a:cs typeface="Times New Roman"/>
                        </a:rPr>
                        <a:t>0</a:t>
                      </a:r>
                      <a:endParaRPr lang="en-US" sz="1800" dirty="0">
                        <a:latin typeface="Times"/>
                        <a:ea typeface="Times New Roman"/>
                        <a:cs typeface="Times New Roman"/>
                      </a:endParaRPr>
                    </a:p>
                  </a:txBody>
                  <a:tcPr marL="68580" marR="68580" marT="0" marB="0"/>
                </a:tc>
              </a:tr>
              <a:tr h="640054">
                <a:tc>
                  <a:txBody>
                    <a:bodyPr/>
                    <a:lstStyle/>
                    <a:p>
                      <a:pPr marL="233363" indent="-233363"/>
                      <a:r>
                        <a:rPr lang="en-US" sz="1800" kern="1200" dirty="0" smtClean="0">
                          <a:solidFill>
                            <a:schemeClr val="dk1"/>
                          </a:solidFill>
                          <a:latin typeface="+mn-lt"/>
                          <a:ea typeface="+mn-ea"/>
                          <a:cs typeface="+mn-cs"/>
                        </a:rPr>
                        <a:t>2. Interior zeroes (zeroes between two nonzero digits) are significant.</a:t>
                      </a:r>
                      <a:endParaRPr lang="en-US" sz="1800" dirty="0">
                        <a:solidFill>
                          <a:schemeClr val="tx1"/>
                        </a:solidFill>
                      </a:endParaRPr>
                    </a:p>
                  </a:txBody>
                  <a:tcPr marT="45707" marB="45707"/>
                </a:tc>
                <a:tc>
                  <a:txBody>
                    <a:bodyPr/>
                    <a:lstStyle/>
                    <a:p>
                      <a:r>
                        <a:rPr lang="en-US" sz="1800" kern="1200" dirty="0" smtClean="0">
                          <a:solidFill>
                            <a:schemeClr val="dk1"/>
                          </a:solidFill>
                          <a:latin typeface="+mn-lt"/>
                          <a:ea typeface="+mn-ea"/>
                          <a:cs typeface="+mn-cs"/>
                        </a:rPr>
                        <a:t>4</a:t>
                      </a:r>
                      <a:r>
                        <a:rPr lang="en-US" sz="1800" kern="1200" dirty="0" smtClean="0">
                          <a:solidFill>
                            <a:srgbClr val="FF66FF"/>
                          </a:solidFill>
                          <a:latin typeface="+mn-lt"/>
                          <a:ea typeface="+mn-ea"/>
                          <a:cs typeface="+mn-cs"/>
                        </a:rPr>
                        <a:t>0</a:t>
                      </a:r>
                      <a:r>
                        <a:rPr lang="en-US" sz="1800" kern="1200" dirty="0" smtClean="0">
                          <a:solidFill>
                            <a:schemeClr val="dk1"/>
                          </a:solidFill>
                          <a:latin typeface="+mn-lt"/>
                          <a:ea typeface="+mn-ea"/>
                          <a:cs typeface="+mn-cs"/>
                        </a:rPr>
                        <a:t>8</a:t>
                      </a:r>
                      <a:endParaRPr lang="en-US" sz="1800" dirty="0">
                        <a:solidFill>
                          <a:schemeClr val="tx1"/>
                        </a:solidFill>
                      </a:endParaRPr>
                    </a:p>
                  </a:txBody>
                  <a:tcPr marT="45707" marB="45707"/>
                </a:tc>
                <a:tc>
                  <a:txBody>
                    <a:bodyPr/>
                    <a:lstStyle/>
                    <a:p>
                      <a:r>
                        <a:rPr lang="en-US" sz="1800" kern="1200" dirty="0" smtClean="0">
                          <a:solidFill>
                            <a:schemeClr val="dk1"/>
                          </a:solidFill>
                          <a:latin typeface="+mn-lt"/>
                          <a:ea typeface="+mn-ea"/>
                          <a:cs typeface="+mn-cs"/>
                        </a:rPr>
                        <a:t>7.</a:t>
                      </a:r>
                      <a:r>
                        <a:rPr lang="en-US" sz="1800" kern="1200" dirty="0" smtClean="0">
                          <a:solidFill>
                            <a:srgbClr val="FF66FF"/>
                          </a:solidFill>
                          <a:latin typeface="+mn-lt"/>
                          <a:ea typeface="+mn-ea"/>
                          <a:cs typeface="+mn-cs"/>
                        </a:rPr>
                        <a:t>0</a:t>
                      </a:r>
                      <a:r>
                        <a:rPr lang="en-US" sz="1800" kern="1200" dirty="0" smtClean="0">
                          <a:solidFill>
                            <a:schemeClr val="dk1"/>
                          </a:solidFill>
                          <a:latin typeface="+mn-lt"/>
                          <a:ea typeface="+mn-ea"/>
                          <a:cs typeface="+mn-cs"/>
                        </a:rPr>
                        <a:t>3</a:t>
                      </a:r>
                      <a:r>
                        <a:rPr lang="en-US" sz="1800" kern="1200" dirty="0" smtClean="0">
                          <a:solidFill>
                            <a:srgbClr val="FF66FF"/>
                          </a:solidFill>
                          <a:latin typeface="+mn-lt"/>
                          <a:ea typeface="+mn-ea"/>
                          <a:cs typeface="+mn-cs"/>
                        </a:rPr>
                        <a:t>0</a:t>
                      </a:r>
                      <a:r>
                        <a:rPr lang="en-US" sz="1800" kern="1200" dirty="0" smtClean="0">
                          <a:solidFill>
                            <a:schemeClr val="dk1"/>
                          </a:solidFill>
                          <a:latin typeface="+mn-lt"/>
                          <a:ea typeface="+mn-ea"/>
                          <a:cs typeface="+mn-cs"/>
                        </a:rPr>
                        <a:t>1</a:t>
                      </a:r>
                      <a:endParaRPr lang="en-US" sz="1800" dirty="0">
                        <a:solidFill>
                          <a:schemeClr val="tx1"/>
                        </a:solidFill>
                      </a:endParaRPr>
                    </a:p>
                  </a:txBody>
                  <a:tcPr marT="45707" marB="45707"/>
                </a:tc>
              </a:tr>
            </a:tbl>
          </a:graphicData>
        </a:graphic>
      </p:graphicFrame>
    </p:spTree>
    <p:extLst>
      <p:ext uri="{BB962C8B-B14F-4D97-AF65-F5344CB8AC3E}">
        <p14:creationId xmlns:p14="http://schemas.microsoft.com/office/powerpoint/2010/main" xmlns="" val="19865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Counting Significant Figures</a:t>
            </a:r>
          </a:p>
        </p:txBody>
      </p:sp>
      <p:sp>
        <p:nvSpPr>
          <p:cNvPr id="111619" name="Content Placeholder 2"/>
          <p:cNvSpPr>
            <a:spLocks noGrp="1"/>
          </p:cNvSpPr>
          <p:nvPr>
            <p:ph idx="1"/>
          </p:nvPr>
        </p:nvSpPr>
        <p:spPr/>
        <p:txBody>
          <a:bodyPr/>
          <a:lstStyle/>
          <a:p>
            <a:pPr eaLnBrk="1" hangingPunct="1"/>
            <a:endParaRPr lang="en-US" altLang="en-US" smtClean="0">
              <a:ea typeface="ヒラギノ角ゴ Pro W3" pitchFamily="127" charset="-128"/>
            </a:endParaRPr>
          </a:p>
        </p:txBody>
      </p:sp>
      <p:graphicFrame>
        <p:nvGraphicFramePr>
          <p:cNvPr id="73768" name="Group 40"/>
          <p:cNvGraphicFramePr>
            <a:graphicFrameLocks noGrp="1"/>
          </p:cNvGraphicFramePr>
          <p:nvPr>
            <p:extLst>
              <p:ext uri="{D42A27DB-BD31-4B8C-83A1-F6EECF244321}">
                <p14:modId xmlns:p14="http://schemas.microsoft.com/office/powerpoint/2010/main" xmlns="" val="3289671939"/>
              </p:ext>
            </p:extLst>
          </p:nvPr>
        </p:nvGraphicFramePr>
        <p:xfrm>
          <a:off x="1752600" y="614363"/>
          <a:ext cx="8686800" cy="5629276"/>
        </p:xfrm>
        <a:graphic>
          <a:graphicData uri="http://schemas.openxmlformats.org/drawingml/2006/table">
            <a:tbl>
              <a:tblPr/>
              <a:tblGrid>
                <a:gridCol w="4957763"/>
                <a:gridCol w="1366837"/>
                <a:gridCol w="2362200"/>
              </a:tblGrid>
              <a:tr h="3658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ea typeface="ヒラギノ角ゴ Pro W3" charset="0"/>
                        </a:rPr>
                        <a:t>Significant Figure Rules</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rgbClr val="FFFFFF"/>
                        </a:solidFill>
                        <a:effectLst/>
                        <a:latin typeface="+mn-lt"/>
                        <a:ea typeface="ヒラギノ角ゴ Pro W3"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ea typeface="ヒラギノ角ゴ Pro W3" charset="0"/>
                        </a:rPr>
                        <a:t>Examples</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FFFF"/>
                    </a:solidFill>
                  </a:tcPr>
                </a:tc>
              </a:tr>
              <a:tr h="9652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3. Leading zeroes (zeroes to the left of the </a:t>
                      </a:r>
                      <a:r>
                        <a:rPr kumimoji="0" lang="en-US" sz="1800" b="0" i="0" u="none" strike="noStrike" cap="none" normalizeH="0" baseline="0" dirty="0" smtClean="0">
                          <a:ln>
                            <a:noFill/>
                          </a:ln>
                          <a:solidFill>
                            <a:srgbClr val="000000"/>
                          </a:solidFill>
                          <a:effectLst/>
                          <a:latin typeface="+mn-lt"/>
                          <a:ea typeface="ヒラギノ角ゴ Pro W3" charset="0"/>
                          <a:cs typeface="Times" charset="0"/>
                        </a:rPr>
                        <a:t>first nonzero </a:t>
                      </a:r>
                      <a:r>
                        <a:rPr kumimoji="0" lang="en-US" sz="1800" b="0" i="0" u="none" strike="noStrike" cap="none" normalizeH="0" baseline="0" dirty="0">
                          <a:ln>
                            <a:noFill/>
                          </a:ln>
                          <a:solidFill>
                            <a:srgbClr val="000000"/>
                          </a:solidFill>
                          <a:effectLst/>
                          <a:latin typeface="+mn-lt"/>
                          <a:ea typeface="ヒラギノ角ゴ Pro W3" charset="0"/>
                          <a:cs typeface="Times" charset="0"/>
                        </a:rPr>
                        <a:t>digit) are not significant. They </a:t>
                      </a:r>
                      <a:r>
                        <a:rPr kumimoji="0" lang="en-US" sz="1800" b="0" i="0" u="none" strike="noStrike" cap="none" normalizeH="0" baseline="0" dirty="0" smtClean="0">
                          <a:ln>
                            <a:noFill/>
                          </a:ln>
                          <a:solidFill>
                            <a:srgbClr val="000000"/>
                          </a:solidFill>
                          <a:effectLst/>
                          <a:latin typeface="+mn-lt"/>
                          <a:ea typeface="ヒラギノ角ゴ Pro W3" charset="0"/>
                          <a:cs typeface="Times" charset="0"/>
                        </a:rPr>
                        <a:t>only </a:t>
                      </a:r>
                      <a:r>
                        <a:rPr kumimoji="0" lang="en-US" sz="1800" b="0" i="0" u="none" strike="noStrike" cap="none" normalizeH="0" baseline="0" dirty="0">
                          <a:ln>
                            <a:noFill/>
                          </a:ln>
                          <a:solidFill>
                            <a:srgbClr val="000000"/>
                          </a:solidFill>
                          <a:effectLst/>
                          <a:latin typeface="+mn-lt"/>
                          <a:ea typeface="ヒラギノ角ゴ Pro W3" charset="0"/>
                          <a:cs typeface="Times" charset="0"/>
                        </a:rPr>
                        <a:t>serve to locate the decimal point.  </a:t>
                      </a:r>
                      <a:endParaRPr kumimoji="0" lang="en-US" sz="1800" b="0" i="0" u="none" strike="noStrike" cap="none" normalizeH="0" baseline="0" dirty="0">
                        <a:ln>
                          <a:noFill/>
                        </a:ln>
                        <a:solidFill>
                          <a:schemeClr val="tx1"/>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ts val="1200"/>
                        </a:lnSpc>
                        <a:spcBef>
                          <a:spcPts val="200"/>
                        </a:spcBef>
                        <a:spcAft>
                          <a:spcPct val="0"/>
                        </a:spcAft>
                        <a:buClrTx/>
                        <a:buSzTx/>
                        <a:buFontTx/>
                        <a:buNone/>
                        <a:tabLst>
                          <a:tab pos="152400" algn="r"/>
                          <a:tab pos="457200" algn="l"/>
                          <a:tab pos="3124200" algn="ctr"/>
                          <a:tab pos="3733800" algn="ctr"/>
                        </a:tabLst>
                      </a:pPr>
                      <a:endParaRPr kumimoji="0" lang="en-US" sz="1600" b="0" i="0" u="none" strike="noStrike" cap="none" normalizeH="0" baseline="0" dirty="0">
                        <a:ln>
                          <a:noFill/>
                        </a:ln>
                        <a:solidFill>
                          <a:srgbClr val="FF0000"/>
                        </a:solidFill>
                        <a:effectLst/>
                        <a:latin typeface="+mn-lt"/>
                        <a:ea typeface="Times New Roman" charset="0"/>
                        <a:cs typeface="Times"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ts val="1200"/>
                        </a:lnSpc>
                        <a:spcBef>
                          <a:spcPts val="200"/>
                        </a:spcBef>
                        <a:spcAft>
                          <a:spcPct val="0"/>
                        </a:spcAft>
                        <a:buClrTx/>
                        <a:buSzTx/>
                        <a:buFontTx/>
                        <a:buNone/>
                        <a:tabLst>
                          <a:tab pos="152400" algn="r"/>
                          <a:tab pos="457200" algn="l"/>
                          <a:tab pos="3124200" algn="ctr"/>
                          <a:tab pos="3733800" algn="ctr"/>
                        </a:tabLst>
                      </a:pPr>
                      <a:endParaRPr kumimoji="0" lang="en-US" sz="1600" b="0" i="0" u="none" strike="noStrike" cap="none" normalizeH="0" baseline="0" dirty="0">
                        <a:ln>
                          <a:noFill/>
                        </a:ln>
                        <a:solidFill>
                          <a:srgbClr val="FF0000"/>
                        </a:solidFill>
                        <a:effectLst/>
                        <a:latin typeface="+mn-lt"/>
                        <a:ea typeface="Times New Roman" charset="0"/>
                        <a:cs typeface="Times"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640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4. Trailing zeroes (zeroes at the end of a</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    number) are categorized as follows:</a:t>
                      </a:r>
                      <a:endParaRPr kumimoji="0" lang="en-US" sz="1800" b="0" i="0" u="none" strike="noStrike" cap="none" normalizeH="0" baseline="0" dirty="0">
                        <a:ln>
                          <a:noFill/>
                        </a:ln>
                        <a:solidFill>
                          <a:schemeClr val="tx1"/>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45.</a:t>
                      </a:r>
                      <a:r>
                        <a:rPr kumimoji="0" lang="en-US" sz="1800" b="0" i="0" u="none" strike="noStrike" cap="none" normalizeH="0" baseline="0" dirty="0">
                          <a:ln>
                            <a:noFill/>
                          </a:ln>
                          <a:solidFill>
                            <a:srgbClr val="FF66FF"/>
                          </a:solidFill>
                          <a:effectLst/>
                          <a:latin typeface="+mn-lt"/>
                          <a:ea typeface="ヒラギノ角ゴ Pro W3" charset="0"/>
                          <a:cs typeface="Times" charset="0"/>
                        </a:rPr>
                        <a:t>000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3.56</a:t>
                      </a:r>
                      <a:r>
                        <a:rPr kumimoji="0" lang="en-US" sz="1800" b="0" i="0" u="none" strike="noStrike" cap="none" normalizeH="0" baseline="0" dirty="0">
                          <a:ln>
                            <a:noFill/>
                          </a:ln>
                          <a:solidFill>
                            <a:srgbClr val="FF66FF"/>
                          </a:solidFill>
                          <a:effectLst/>
                          <a:latin typeface="+mn-lt"/>
                          <a:ea typeface="ヒラギノ角ゴ Pro W3" charset="0"/>
                          <a:cs typeface="Times" charset="0"/>
                        </a:rPr>
                        <a:t>00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640165">
                <a:tc>
                  <a:txBody>
                    <a:bodyPr/>
                    <a:lstStyle/>
                    <a:p>
                      <a:pPr marL="0" marR="0" lvl="0" indent="0" algn="l" defTabSz="914400" rtl="0" eaLnBrk="1" fontAlgn="base" latinLnBrk="0" hangingPunct="1">
                        <a:lnSpc>
                          <a:spcPct val="100000"/>
                        </a:lnSpc>
                        <a:spcBef>
                          <a:spcPct val="0"/>
                        </a:spcBef>
                        <a:spcAft>
                          <a:spcPct val="0"/>
                        </a:spcAft>
                        <a:buClrTx/>
                        <a:buSzTx/>
                        <a:buFont typeface="Wingdings" charset="0"/>
                        <a:buChar char="§"/>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  </a:t>
                      </a:r>
                      <a:r>
                        <a:rPr kumimoji="0" lang="en-US" sz="1800" b="0" i="0" u="none" strike="noStrike" cap="none" normalizeH="0" baseline="0" dirty="0">
                          <a:ln>
                            <a:noFill/>
                          </a:ln>
                          <a:solidFill>
                            <a:srgbClr val="000000"/>
                          </a:solidFill>
                          <a:effectLst/>
                          <a:latin typeface="+mn-lt"/>
                          <a:ea typeface="ヒラギノ角ゴ Pro W3" charset="0"/>
                          <a:cs typeface="Times" charset="0"/>
                        </a:rPr>
                        <a:t>Trailing zeroes after a decimal point are</a:t>
                      </a:r>
                    </a:p>
                    <a:p>
                      <a:pPr marL="0" marR="0" lvl="0" indent="0" algn="l" defTabSz="914400" rtl="0" eaLnBrk="1" fontAlgn="base" latinLnBrk="0" hangingPunct="1">
                        <a:lnSpc>
                          <a:spcPct val="100000"/>
                        </a:lnSpc>
                        <a:spcBef>
                          <a:spcPct val="0"/>
                        </a:spcBef>
                        <a:spcAft>
                          <a:spcPct val="0"/>
                        </a:spcAft>
                        <a:buClrTx/>
                        <a:buSzTx/>
                        <a:buFont typeface="Wingdings" charset="0"/>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    always significant.</a:t>
                      </a:r>
                      <a:endParaRPr kumimoji="0" lang="en-US" sz="1800" b="0" i="0" u="none" strike="noStrike" cap="none" normalizeH="0" baseline="0" dirty="0">
                        <a:ln>
                          <a:noFill/>
                        </a:ln>
                        <a:solidFill>
                          <a:schemeClr val="tx1"/>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914521">
                <a:tc>
                  <a:txBody>
                    <a:bodyPr/>
                    <a:lstStyle/>
                    <a:p>
                      <a:pPr marL="0" marR="0" lvl="0" indent="0" algn="l" defTabSz="914400" rtl="0" eaLnBrk="1" fontAlgn="base" latinLnBrk="0" hangingPunct="1">
                        <a:lnSpc>
                          <a:spcPct val="100000"/>
                        </a:lnSpc>
                        <a:spcBef>
                          <a:spcPct val="0"/>
                        </a:spcBef>
                        <a:spcAft>
                          <a:spcPct val="0"/>
                        </a:spcAft>
                        <a:buClrTx/>
                        <a:buSzTx/>
                        <a:buFont typeface="Wingdings" charset="0"/>
                        <a:buChar char="§"/>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  </a:t>
                      </a:r>
                      <a:r>
                        <a:rPr kumimoji="0" lang="en-US" sz="1800" b="0" i="0" u="none" strike="noStrike" cap="none" normalizeH="0" baseline="0" dirty="0">
                          <a:ln>
                            <a:noFill/>
                          </a:ln>
                          <a:solidFill>
                            <a:srgbClr val="000000"/>
                          </a:solidFill>
                          <a:effectLst/>
                          <a:latin typeface="+mn-lt"/>
                          <a:ea typeface="ヒラギノ角ゴ Pro W3" charset="0"/>
                          <a:cs typeface="Times" charset="0"/>
                        </a:rPr>
                        <a:t>Trailing zeroes before a decimal point (and </a:t>
                      </a:r>
                    </a:p>
                    <a:p>
                      <a:pPr marL="0" marR="0" lvl="0" indent="0" algn="l" defTabSz="914400" rtl="0" eaLnBrk="1" fontAlgn="base" latinLnBrk="0" hangingPunct="1">
                        <a:lnSpc>
                          <a:spcPct val="100000"/>
                        </a:lnSpc>
                        <a:spcBef>
                          <a:spcPct val="0"/>
                        </a:spcBef>
                        <a:spcAft>
                          <a:spcPct val="0"/>
                        </a:spcAft>
                        <a:buClrTx/>
                        <a:buSzTx/>
                        <a:buFont typeface="Wingdings" charset="0"/>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    after a </a:t>
                      </a:r>
                      <a:r>
                        <a:rPr kumimoji="0" lang="en-US" sz="1800" b="0" i="0" u="none" strike="noStrike" cap="none" normalizeH="0" baseline="0" dirty="0" smtClean="0">
                          <a:ln>
                            <a:noFill/>
                          </a:ln>
                          <a:solidFill>
                            <a:srgbClr val="000000"/>
                          </a:solidFill>
                          <a:effectLst/>
                          <a:latin typeface="+mn-lt"/>
                          <a:ea typeface="ヒラギノ角ゴ Pro W3" charset="0"/>
                          <a:cs typeface="Times" charset="0"/>
                        </a:rPr>
                        <a:t>nonzero </a:t>
                      </a:r>
                      <a:r>
                        <a:rPr kumimoji="0" lang="en-US" sz="1800" b="0" i="0" u="none" strike="noStrike" cap="none" normalizeH="0" baseline="0" dirty="0">
                          <a:ln>
                            <a:noFill/>
                          </a:ln>
                          <a:solidFill>
                            <a:srgbClr val="000000"/>
                          </a:solidFill>
                          <a:effectLst/>
                          <a:latin typeface="+mn-lt"/>
                          <a:ea typeface="ヒラギノ角ゴ Pro W3" charset="0"/>
                          <a:cs typeface="Times" charset="0"/>
                        </a:rPr>
                        <a:t>number) are always</a:t>
                      </a:r>
                    </a:p>
                    <a:p>
                      <a:pPr marL="0" marR="0" lvl="0" indent="0" algn="l" defTabSz="914400" rtl="0" eaLnBrk="1" fontAlgn="base" latinLnBrk="0" hangingPunct="1">
                        <a:lnSpc>
                          <a:spcPct val="100000"/>
                        </a:lnSpc>
                        <a:spcBef>
                          <a:spcPct val="0"/>
                        </a:spcBef>
                        <a:spcAft>
                          <a:spcPct val="0"/>
                        </a:spcAft>
                        <a:buClrTx/>
                        <a:buSzTx/>
                        <a:buFont typeface="Wingdings" charset="0"/>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    significant.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14</a:t>
                      </a:r>
                      <a:r>
                        <a:rPr kumimoji="0" lang="en-US" sz="1800" b="0" i="0" u="none" strike="noStrike" cap="none" normalizeH="0" baseline="0" dirty="0">
                          <a:ln>
                            <a:noFill/>
                          </a:ln>
                          <a:solidFill>
                            <a:srgbClr val="FF66FF"/>
                          </a:solidFill>
                          <a:effectLst/>
                          <a:latin typeface="+mn-lt"/>
                          <a:ea typeface="ヒラギノ角ゴ Pro W3" charset="0"/>
                          <a:cs typeface="Times" charset="0"/>
                        </a:rPr>
                        <a:t>0</a:t>
                      </a:r>
                      <a:r>
                        <a:rPr kumimoji="0" lang="en-US" sz="1800" b="0" i="0" u="none" strike="noStrike" cap="none" normalizeH="0" baseline="0" dirty="0">
                          <a:ln>
                            <a:noFill/>
                          </a:ln>
                          <a:solidFill>
                            <a:schemeClr val="tx1"/>
                          </a:solidFill>
                          <a:effectLst/>
                          <a:latin typeface="+mn-lt"/>
                          <a:ea typeface="ヒラギノ角ゴ Pro W3" charset="0"/>
                          <a:cs typeface="Times" charset="0"/>
                        </a:rPr>
                        <a:t>.00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25</a:t>
                      </a:r>
                      <a:r>
                        <a:rPr kumimoji="0" lang="en-US" sz="1800" b="0" i="0" u="none" strike="noStrike" cap="none" normalizeH="0" baseline="0" dirty="0">
                          <a:ln>
                            <a:noFill/>
                          </a:ln>
                          <a:solidFill>
                            <a:srgbClr val="FF66FF"/>
                          </a:solidFill>
                          <a:effectLst/>
                          <a:latin typeface="+mn-lt"/>
                          <a:ea typeface="ヒラギノ角ゴ Pro W3" charset="0"/>
                          <a:cs typeface="Times" charset="0"/>
                        </a:rPr>
                        <a:t>00</a:t>
                      </a:r>
                      <a:r>
                        <a:rPr kumimoji="0" lang="en-US" sz="1800" b="0" i="0" u="none" strike="noStrike" cap="none" normalizeH="0" baseline="0" dirty="0">
                          <a:ln>
                            <a:noFill/>
                          </a:ln>
                          <a:solidFill>
                            <a:schemeClr val="tx1"/>
                          </a:solidFill>
                          <a:effectLst/>
                          <a:latin typeface="+mn-lt"/>
                          <a:ea typeface="ヒラギノ角ゴ Pro W3" charset="0"/>
                          <a:cs typeface="Times" charset="0"/>
                        </a:rPr>
                        <a:t>.55</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1188877">
                <a:tc>
                  <a:txBody>
                    <a:bodyPr/>
                    <a:lstStyle/>
                    <a:p>
                      <a:pPr marL="0" marR="0" lvl="0" indent="0" algn="l" defTabSz="914400" rtl="0" eaLnBrk="1" fontAlgn="base" latinLnBrk="0" hangingPunct="1">
                        <a:lnSpc>
                          <a:spcPct val="100000"/>
                        </a:lnSpc>
                        <a:spcBef>
                          <a:spcPct val="0"/>
                        </a:spcBef>
                        <a:spcAft>
                          <a:spcPct val="0"/>
                        </a:spcAft>
                        <a:buClrTx/>
                        <a:buSzTx/>
                        <a:buFont typeface="Wingdings" charset="0"/>
                        <a:buChar char="§"/>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  </a:t>
                      </a:r>
                      <a:r>
                        <a:rPr kumimoji="0" lang="en-US" sz="1800" b="0" i="0" u="none" strike="noStrike" cap="none" normalizeH="0" baseline="0" dirty="0">
                          <a:ln>
                            <a:noFill/>
                          </a:ln>
                          <a:solidFill>
                            <a:srgbClr val="000000"/>
                          </a:solidFill>
                          <a:effectLst/>
                          <a:latin typeface="+mn-lt"/>
                          <a:ea typeface="ヒラギノ角ゴ Pro W3" charset="0"/>
                          <a:cs typeface="Times" charset="0"/>
                        </a:rPr>
                        <a:t>Trailing zeroes before an </a:t>
                      </a:r>
                      <a:r>
                        <a:rPr kumimoji="0" lang="en-US" sz="1800" b="0" i="1" u="none" strike="noStrike" cap="none" normalizeH="0" baseline="0" dirty="0">
                          <a:ln>
                            <a:noFill/>
                          </a:ln>
                          <a:solidFill>
                            <a:srgbClr val="000000"/>
                          </a:solidFill>
                          <a:effectLst/>
                          <a:latin typeface="+mn-lt"/>
                          <a:ea typeface="ヒラギノ角ゴ Pro W3" charset="0"/>
                          <a:cs typeface="Times" charset="0"/>
                        </a:rPr>
                        <a:t>implied</a:t>
                      </a:r>
                      <a:r>
                        <a:rPr kumimoji="0" lang="en-US" sz="1800" b="0" i="0" u="none" strike="noStrike" cap="none" normalizeH="0" baseline="0" dirty="0">
                          <a:ln>
                            <a:noFill/>
                          </a:ln>
                          <a:solidFill>
                            <a:srgbClr val="000000"/>
                          </a:solidFill>
                          <a:effectLst/>
                          <a:latin typeface="+mn-lt"/>
                          <a:ea typeface="ヒラギノ角ゴ Pro W3" charset="0"/>
                          <a:cs typeface="Times" charset="0"/>
                        </a:rPr>
                        <a:t> decimal </a:t>
                      </a:r>
                    </a:p>
                    <a:p>
                      <a:pPr marL="0" marR="0" lvl="0" indent="0" algn="l" defTabSz="914400" rtl="0" eaLnBrk="1" fontAlgn="base" latinLnBrk="0" hangingPunct="1">
                        <a:lnSpc>
                          <a:spcPct val="100000"/>
                        </a:lnSpc>
                        <a:spcBef>
                          <a:spcPct val="0"/>
                        </a:spcBef>
                        <a:spcAft>
                          <a:spcPct val="0"/>
                        </a:spcAft>
                        <a:buClrTx/>
                        <a:buSzTx/>
                        <a:buFont typeface="Wingdings" charset="0"/>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    point are ambiguous and should be avoided</a:t>
                      </a:r>
                    </a:p>
                    <a:p>
                      <a:pPr marL="0" marR="0" lvl="0" indent="0" algn="l" defTabSz="914400" rtl="0" eaLnBrk="1" fontAlgn="base" latinLnBrk="0" hangingPunct="1">
                        <a:lnSpc>
                          <a:spcPct val="100000"/>
                        </a:lnSpc>
                        <a:spcBef>
                          <a:spcPct val="0"/>
                        </a:spcBef>
                        <a:spcAft>
                          <a:spcPct val="0"/>
                        </a:spcAft>
                        <a:buClrTx/>
                        <a:buSzTx/>
                        <a:buFont typeface="Wingdings" charset="0"/>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    by using scientific notation.</a:t>
                      </a:r>
                      <a:endParaRPr kumimoji="0" lang="en-US" sz="1800" b="0" i="0" u="none" strike="noStrike" cap="none" normalizeH="0" baseline="0" dirty="0">
                        <a:ln>
                          <a:noFill/>
                        </a:ln>
                        <a:solidFill>
                          <a:schemeClr val="tx1"/>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1200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FF66FF"/>
                          </a:solidFill>
                          <a:effectLst/>
                          <a:latin typeface="+mn-lt"/>
                          <a:ea typeface="ヒラギノ角ゴ Pro W3" charset="0"/>
                          <a:cs typeface="Times" charset="0"/>
                        </a:rPr>
                        <a:t>1.2</a:t>
                      </a:r>
                      <a:r>
                        <a:rPr kumimoji="0" lang="en-US" sz="1800" b="0" i="0" u="none" strike="noStrike" cap="none" normalizeH="0" baseline="0" dirty="0">
                          <a:ln>
                            <a:noFill/>
                          </a:ln>
                          <a:solidFill>
                            <a:schemeClr val="tx1"/>
                          </a:solidFill>
                          <a:effectLst/>
                          <a:latin typeface="+mn-lt"/>
                          <a:ea typeface="ヒラギノ角ゴ Pro W3" charset="0"/>
                          <a:cs typeface="Times" charset="0"/>
                        </a:rPr>
                        <a:t> </a:t>
                      </a:r>
                      <a:r>
                        <a:rPr kumimoji="0" lang="en-US" sz="1800" b="0" i="0" u="none" strike="noStrike" cap="none" normalizeH="0" baseline="0" dirty="0" smtClean="0">
                          <a:ln>
                            <a:noFill/>
                          </a:ln>
                          <a:solidFill>
                            <a:schemeClr val="tx1"/>
                          </a:solidFill>
                          <a:effectLst/>
                          <a:latin typeface="+mn-lt"/>
                          <a:ea typeface="ヒラギノ角ゴ Pro W3" charset="0"/>
                          <a:cs typeface="Times" charset="0"/>
                        </a:rPr>
                        <a:t>× </a:t>
                      </a:r>
                      <a:r>
                        <a:rPr kumimoji="0" lang="en-US" sz="1800" b="0" i="0" u="none" strike="noStrike" cap="none" normalizeH="0" baseline="0" dirty="0">
                          <a:ln>
                            <a:noFill/>
                          </a:ln>
                          <a:solidFill>
                            <a:schemeClr val="tx1"/>
                          </a:solidFill>
                          <a:effectLst/>
                          <a:latin typeface="+mn-lt"/>
                          <a:ea typeface="ヒラギノ角ゴ Pro W3" charset="0"/>
                          <a:cs typeface="Times" charset="0"/>
                        </a:rPr>
                        <a:t>10</a:t>
                      </a:r>
                      <a:r>
                        <a:rPr kumimoji="0" lang="en-US" sz="1800" b="0" i="0" u="none" strike="noStrike" cap="none" normalizeH="0" baseline="30000" dirty="0">
                          <a:ln>
                            <a:noFill/>
                          </a:ln>
                          <a:solidFill>
                            <a:schemeClr val="tx1"/>
                          </a:solidFill>
                          <a:effectLst/>
                          <a:latin typeface="+mn-lt"/>
                          <a:ea typeface="ヒラギノ角ゴ Pro W3" charset="0"/>
                          <a:cs typeface="Times" charset="0"/>
                        </a:rPr>
                        <a:t>3</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FF66FF"/>
                          </a:solidFill>
                          <a:effectLst/>
                          <a:latin typeface="+mn-lt"/>
                          <a:ea typeface="ヒラギノ角ゴ Pro W3" charset="0"/>
                          <a:cs typeface="Times" charset="0"/>
                        </a:rPr>
                        <a:t>1.20</a:t>
                      </a:r>
                      <a:r>
                        <a:rPr kumimoji="0" lang="en-US" sz="1800" b="0" i="0" u="none" strike="noStrike" cap="none" normalizeH="0" baseline="0" dirty="0">
                          <a:ln>
                            <a:noFill/>
                          </a:ln>
                          <a:solidFill>
                            <a:schemeClr val="tx1"/>
                          </a:solidFill>
                          <a:effectLst/>
                          <a:latin typeface="+mn-lt"/>
                          <a:ea typeface="ヒラギノ角ゴ Pro W3" charset="0"/>
                          <a:cs typeface="Times" charset="0"/>
                        </a:rPr>
                        <a:t> </a:t>
                      </a:r>
                      <a:r>
                        <a:rPr kumimoji="0" lang="en-US" sz="1800" b="0" i="0" u="none" strike="noStrike" cap="none" normalizeH="0" baseline="0" dirty="0" smtClean="0">
                          <a:ln>
                            <a:noFill/>
                          </a:ln>
                          <a:solidFill>
                            <a:schemeClr val="tx1"/>
                          </a:solidFill>
                          <a:effectLst/>
                          <a:latin typeface="+mn-lt"/>
                          <a:ea typeface="ヒラギノ角ゴ Pro W3" charset="0"/>
                          <a:cs typeface="Times" charset="0"/>
                        </a:rPr>
                        <a:t>× </a:t>
                      </a:r>
                      <a:r>
                        <a:rPr kumimoji="0" lang="en-US" sz="1800" b="0" i="0" u="none" strike="noStrike" cap="none" normalizeH="0" baseline="0" dirty="0">
                          <a:ln>
                            <a:noFill/>
                          </a:ln>
                          <a:solidFill>
                            <a:schemeClr val="tx1"/>
                          </a:solidFill>
                          <a:effectLst/>
                          <a:latin typeface="+mn-lt"/>
                          <a:ea typeface="ヒラギノ角ゴ Pro W3" charset="0"/>
                          <a:cs typeface="Times" charset="0"/>
                        </a:rPr>
                        <a:t>10</a:t>
                      </a:r>
                      <a:r>
                        <a:rPr kumimoji="0" lang="en-US" sz="1800" b="0" i="0" u="none" strike="noStrike" cap="none" normalizeH="0" baseline="30000" dirty="0">
                          <a:ln>
                            <a:noFill/>
                          </a:ln>
                          <a:solidFill>
                            <a:schemeClr val="tx1"/>
                          </a:solidFill>
                          <a:effectLst/>
                          <a:latin typeface="+mn-lt"/>
                          <a:ea typeface="ヒラギノ角ゴ Pro W3" charset="0"/>
                          <a:cs typeface="Times" charset="0"/>
                        </a:rPr>
                        <a:t>3</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FF66FF"/>
                          </a:solidFill>
                          <a:effectLst/>
                          <a:latin typeface="+mn-lt"/>
                          <a:ea typeface="ヒラギノ角ゴ Pro W3" charset="0"/>
                          <a:cs typeface="Times" charset="0"/>
                        </a:rPr>
                        <a:t>1.200</a:t>
                      </a:r>
                      <a:r>
                        <a:rPr kumimoji="0" lang="en-US" sz="1800" b="0" i="0" u="none" strike="noStrike" cap="none" normalizeH="0" baseline="0" dirty="0">
                          <a:ln>
                            <a:noFill/>
                          </a:ln>
                          <a:solidFill>
                            <a:schemeClr val="tx1"/>
                          </a:solidFill>
                          <a:effectLst/>
                          <a:latin typeface="+mn-lt"/>
                          <a:ea typeface="ヒラギノ角ゴ Pro W3" charset="0"/>
                          <a:cs typeface="Times" charset="0"/>
                        </a:rPr>
                        <a:t> </a:t>
                      </a:r>
                      <a:r>
                        <a:rPr kumimoji="0" lang="en-US" sz="1800" b="0" i="0" u="none" strike="noStrike" cap="none" normalizeH="0" baseline="0" dirty="0" smtClean="0">
                          <a:ln>
                            <a:noFill/>
                          </a:ln>
                          <a:solidFill>
                            <a:schemeClr val="tx1"/>
                          </a:solidFill>
                          <a:effectLst/>
                          <a:latin typeface="+mn-lt"/>
                          <a:ea typeface="ヒラギノ角ゴ Pro W3" charset="0"/>
                          <a:cs typeface="Times" charset="0"/>
                        </a:rPr>
                        <a:t>× </a:t>
                      </a:r>
                      <a:r>
                        <a:rPr kumimoji="0" lang="en-US" sz="1800" b="0" i="0" u="none" strike="noStrike" cap="none" normalizeH="0" baseline="0" dirty="0">
                          <a:ln>
                            <a:noFill/>
                          </a:ln>
                          <a:solidFill>
                            <a:schemeClr val="tx1"/>
                          </a:solidFill>
                          <a:effectLst/>
                          <a:latin typeface="+mn-lt"/>
                          <a:ea typeface="ヒラギノ角ゴ Pro W3" charset="0"/>
                          <a:cs typeface="Times" charset="0"/>
                        </a:rPr>
                        <a:t>10</a:t>
                      </a:r>
                      <a:r>
                        <a:rPr kumimoji="0" lang="en-US" sz="1800" b="0" i="0" u="none" strike="noStrike" cap="none" normalizeH="0" baseline="30000" dirty="0">
                          <a:ln>
                            <a:noFill/>
                          </a:ln>
                          <a:solidFill>
                            <a:schemeClr val="tx1"/>
                          </a:solidFill>
                          <a:effectLst/>
                          <a:latin typeface="+mn-lt"/>
                          <a:ea typeface="ヒラギノ角ゴ Pro W3" charset="0"/>
                          <a:cs typeface="Times" charset="0"/>
                        </a:rPr>
                        <a:t>3</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Ambiguous</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a:ln>
                            <a:noFill/>
                          </a:ln>
                          <a:solidFill>
                            <a:srgbClr val="000000"/>
                          </a:solidFill>
                          <a:effectLst/>
                          <a:latin typeface="+mn-lt"/>
                          <a:ea typeface="ヒラギノ角ゴ Pro W3" charset="0"/>
                          <a:cs typeface="Times" charset="0"/>
                        </a:rPr>
                        <a:t>2 significant figures</a:t>
                      </a:r>
                      <a:endParaRPr kumimoji="0" lang="en-US" sz="1800" b="0" i="0" u="none" strike="noStrike" cap="none" normalizeH="0" baseline="0" dirty="0">
                        <a:ln>
                          <a:noFill/>
                        </a:ln>
                        <a:solidFill>
                          <a:srgbClr val="000000"/>
                        </a:solidFill>
                        <a:effectLst/>
                        <a:latin typeface="+mn-lt"/>
                        <a:ea typeface="ヒラギノ角ゴ Pro W3" charset="0"/>
                        <a:cs typeface="Times"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a:ln>
                            <a:noFill/>
                          </a:ln>
                          <a:solidFill>
                            <a:srgbClr val="000000"/>
                          </a:solidFill>
                          <a:effectLst/>
                          <a:latin typeface="+mn-lt"/>
                          <a:ea typeface="ヒラギノ角ゴ Pro W3" charset="0"/>
                          <a:cs typeface="Times" charset="0"/>
                        </a:rPr>
                        <a:t>3 significant figures</a:t>
                      </a:r>
                      <a:endParaRPr kumimoji="0" lang="en-US" sz="1800" b="0" i="0" u="none" strike="noStrike" cap="none" normalizeH="0" baseline="0" dirty="0">
                        <a:ln>
                          <a:noFill/>
                        </a:ln>
                        <a:solidFill>
                          <a:srgbClr val="000000"/>
                        </a:solidFill>
                        <a:effectLst/>
                        <a:latin typeface="+mn-lt"/>
                        <a:ea typeface="ヒラギノ角ゴ Pro W3" charset="0"/>
                        <a:cs typeface="Times"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a:ln>
                            <a:noFill/>
                          </a:ln>
                          <a:solidFill>
                            <a:srgbClr val="000000"/>
                          </a:solidFill>
                          <a:effectLst/>
                          <a:latin typeface="+mn-lt"/>
                          <a:ea typeface="ヒラギノ角ゴ Pro W3" charset="0"/>
                          <a:cs typeface="Times" charset="0"/>
                        </a:rPr>
                        <a:t>4 significant figures</a:t>
                      </a:r>
                      <a:endParaRPr kumimoji="0" lang="en-US" sz="1800" b="0" i="0" u="none" strike="noStrike" cap="none" normalizeH="0" baseline="0" dirty="0">
                        <a:ln>
                          <a:noFill/>
                        </a:ln>
                        <a:solidFill>
                          <a:srgbClr val="000000"/>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914521">
                <a:tc>
                  <a:txBody>
                    <a:bodyPr/>
                    <a:lstStyle/>
                    <a:p>
                      <a:pPr marL="0" marR="0" lvl="0" indent="0" algn="l" defTabSz="914400" rtl="0" eaLnBrk="1" fontAlgn="base" latinLnBrk="0" hangingPunct="1">
                        <a:lnSpc>
                          <a:spcPct val="100000"/>
                        </a:lnSpc>
                        <a:spcBef>
                          <a:spcPct val="0"/>
                        </a:spcBef>
                        <a:spcAft>
                          <a:spcPct val="0"/>
                        </a:spcAft>
                        <a:buClrTx/>
                        <a:buSzTx/>
                        <a:buFont typeface="Wingdings" charset="0"/>
                        <a:buChar char="§"/>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  </a:t>
                      </a:r>
                      <a:r>
                        <a:rPr kumimoji="0" lang="en-US" sz="1800" b="0" i="0" u="none" strike="noStrike" cap="none" normalizeH="0" baseline="0" dirty="0">
                          <a:ln>
                            <a:noFill/>
                          </a:ln>
                          <a:solidFill>
                            <a:srgbClr val="000000"/>
                          </a:solidFill>
                          <a:effectLst/>
                          <a:latin typeface="+mn-lt"/>
                          <a:ea typeface="ヒラギノ角ゴ Pro W3" charset="0"/>
                          <a:cs typeface="Times" charset="0"/>
                        </a:rPr>
                        <a:t>Decimal </a:t>
                      </a:r>
                      <a:r>
                        <a:rPr kumimoji="0" lang="en-US" sz="1800" b="0" i="0" u="none" strike="noStrike" cap="none" normalizeH="0" baseline="0" dirty="0" smtClean="0">
                          <a:ln>
                            <a:noFill/>
                          </a:ln>
                          <a:solidFill>
                            <a:srgbClr val="000000"/>
                          </a:solidFill>
                          <a:effectLst/>
                          <a:latin typeface="+mn-lt"/>
                          <a:ea typeface="ヒラギノ角ゴ Pro W3" charset="0"/>
                          <a:cs typeface="Times" charset="0"/>
                        </a:rPr>
                        <a:t>points </a:t>
                      </a:r>
                      <a:r>
                        <a:rPr kumimoji="0" lang="en-US" sz="1800" b="0" i="0" u="none" strike="noStrike" cap="none" normalizeH="0" baseline="0" dirty="0">
                          <a:ln>
                            <a:noFill/>
                          </a:ln>
                          <a:solidFill>
                            <a:srgbClr val="000000"/>
                          </a:solidFill>
                          <a:effectLst/>
                          <a:latin typeface="+mn-lt"/>
                          <a:ea typeface="ヒラギノ角ゴ Pro W3" charset="0"/>
                          <a:cs typeface="Times" charset="0"/>
                        </a:rPr>
                        <a:t>are placed after one or </a:t>
                      </a:r>
                      <a:r>
                        <a:rPr kumimoji="0" lang="en-US" sz="1800" b="0" i="0" u="none" strike="noStrike" cap="none" normalizeH="0" baseline="0" dirty="0" smtClean="0">
                          <a:ln>
                            <a:noFill/>
                          </a:ln>
                          <a:solidFill>
                            <a:srgbClr val="000000"/>
                          </a:solidFill>
                          <a:effectLst/>
                          <a:latin typeface="+mn-lt"/>
                          <a:ea typeface="ヒラギノ角ゴ Pro W3" charset="0"/>
                          <a:cs typeface="Times" charset="0"/>
                        </a:rPr>
                        <a:t>more trailing </a:t>
                      </a:r>
                      <a:r>
                        <a:rPr kumimoji="0" lang="en-US" sz="1800" b="0" i="0" u="none" strike="noStrike" cap="none" normalizeH="0" baseline="0" dirty="0">
                          <a:ln>
                            <a:noFill/>
                          </a:ln>
                          <a:solidFill>
                            <a:srgbClr val="000000"/>
                          </a:solidFill>
                          <a:effectLst/>
                          <a:latin typeface="+mn-lt"/>
                          <a:ea typeface="ヒラギノ角ゴ Pro W3" charset="0"/>
                          <a:cs typeface="Times" charset="0"/>
                        </a:rPr>
                        <a:t>zeroes if the zeroes are to be</a:t>
                      </a:r>
                    </a:p>
                    <a:p>
                      <a:pPr marL="0" marR="0" lvl="0" indent="0" algn="l" defTabSz="914400" rtl="0" eaLnBrk="1" fontAlgn="base" latinLnBrk="0" hangingPunct="1">
                        <a:lnSpc>
                          <a:spcPct val="100000"/>
                        </a:lnSpc>
                        <a:spcBef>
                          <a:spcPct val="0"/>
                        </a:spcBef>
                        <a:spcAft>
                          <a:spcPct val="0"/>
                        </a:spcAft>
                        <a:buClrTx/>
                        <a:buSzTx/>
                        <a:buFont typeface="Wingdings" charset="0"/>
                        <a:buNone/>
                        <a:tabLst/>
                      </a:pPr>
                      <a:r>
                        <a:rPr kumimoji="0" lang="en-US" sz="1800" b="0" i="0" u="none" strike="noStrike" cap="none" normalizeH="0" baseline="0" dirty="0">
                          <a:ln>
                            <a:noFill/>
                          </a:ln>
                          <a:solidFill>
                            <a:srgbClr val="000000"/>
                          </a:solidFill>
                          <a:effectLst/>
                          <a:latin typeface="+mn-lt"/>
                          <a:ea typeface="ヒラギノ角ゴ Pro W3" charset="0"/>
                          <a:cs typeface="Times" charset="0"/>
                        </a:rPr>
                        <a:t>   </a:t>
                      </a:r>
                      <a:r>
                        <a:rPr kumimoji="0" lang="en-US" sz="1800" b="0" i="0" u="none" strike="noStrike" cap="none" normalizeH="0" baseline="0" dirty="0" smtClean="0">
                          <a:ln>
                            <a:noFill/>
                          </a:ln>
                          <a:solidFill>
                            <a:srgbClr val="000000"/>
                          </a:solidFill>
                          <a:effectLst/>
                          <a:latin typeface="+mn-lt"/>
                          <a:ea typeface="ヒラギノ角ゴ Pro W3" charset="0"/>
                          <a:cs typeface="Times" charset="0"/>
                        </a:rPr>
                        <a:t> considered significant.</a:t>
                      </a:r>
                      <a:endParaRPr kumimoji="0" lang="en-US" sz="1800" b="0" i="0" u="none" strike="noStrike" cap="none" normalizeH="0" baseline="0" dirty="0">
                        <a:ln>
                          <a:noFill/>
                        </a:ln>
                        <a:solidFill>
                          <a:schemeClr val="tx1"/>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mn-lt"/>
                          <a:ea typeface="ヒラギノ角ゴ Pro W3" charset="0"/>
                          <a:cs typeface="Times" charset="0"/>
                        </a:rPr>
                        <a:t>1200</a:t>
                      </a:r>
                      <a:r>
                        <a:rPr kumimoji="0" lang="en-US" sz="1800" b="0" i="0" u="none" strike="noStrike" cap="none" normalizeH="0" baseline="0" dirty="0">
                          <a:ln>
                            <a:noFill/>
                          </a:ln>
                          <a:solidFill>
                            <a:srgbClr val="FF66FF"/>
                          </a:solidFill>
                          <a:effectLst/>
                          <a:latin typeface="+mn-lt"/>
                          <a:ea typeface="ヒラギノ角ゴ Pro W3" charset="0"/>
                          <a:cs typeface="Times" charset="0"/>
                        </a:rPr>
                        <a:t>.</a:t>
                      </a:r>
                      <a:endParaRPr kumimoji="0" lang="en-US" sz="1800" b="0" i="0" u="none" strike="noStrike" cap="none" normalizeH="0" baseline="30000" dirty="0">
                        <a:ln>
                          <a:noFill/>
                        </a:ln>
                        <a:solidFill>
                          <a:srgbClr val="FF66FF"/>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a:ln>
                            <a:noFill/>
                          </a:ln>
                          <a:solidFill>
                            <a:srgbClr val="000000"/>
                          </a:solidFill>
                          <a:effectLst/>
                          <a:latin typeface="+mn-lt"/>
                          <a:ea typeface="ヒラギノ角ゴ Pro W3" charset="0"/>
                          <a:cs typeface="Times" charset="0"/>
                        </a:rPr>
                        <a:t>4 significant figures</a:t>
                      </a:r>
                      <a:endParaRPr kumimoji="0" lang="en-US" sz="1800" b="0" i="0" u="none" strike="noStrike" cap="none" normalizeH="0" baseline="0" dirty="0">
                        <a:ln>
                          <a:noFill/>
                        </a:ln>
                        <a:solidFill>
                          <a:srgbClr val="000000"/>
                        </a:solidFill>
                        <a:effectLst/>
                        <a:latin typeface="+mn-lt"/>
                        <a:ea typeface="ヒラギノ角ゴ Pro W3" charset="0"/>
                        <a:cs typeface="Times"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mn-lt"/>
                        <a:ea typeface="ヒラギノ角ゴ Pro W3" charset="0"/>
                        <a:cs typeface="Times"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bl>
          </a:graphicData>
        </a:graphic>
      </p:graphicFrame>
      <p:pic>
        <p:nvPicPr>
          <p:cNvPr id="111654" name="Picture 38" descr="Z:\50627 IRDVD Tro Chemistry A Molecular Approach\Working Files 50627\JPEG 50627\ch01\01_Pg22_Un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5006"/>
          <a:stretch>
            <a:fillRect/>
          </a:stretch>
        </p:blipFill>
        <p:spPr bwMode="auto">
          <a:xfrm>
            <a:off x="6738938" y="965200"/>
            <a:ext cx="24638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780291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Exact Numbers</a:t>
            </a:r>
          </a:p>
        </p:txBody>
      </p:sp>
      <p:sp>
        <p:nvSpPr>
          <p:cNvPr id="110594" name="Content Placeholder 2"/>
          <p:cNvSpPr>
            <a:spLocks noGrp="1"/>
          </p:cNvSpPr>
          <p:nvPr>
            <p:ph idx="1"/>
          </p:nvPr>
        </p:nvSpPr>
        <p:spPr>
          <a:xfrm>
            <a:off x="1889125" y="1141413"/>
            <a:ext cx="8229600" cy="4487862"/>
          </a:xfrm>
        </p:spPr>
        <p:txBody>
          <a:bodyPr>
            <a:normAutofit/>
          </a:bodyPr>
          <a:lstStyle/>
          <a:p>
            <a:pPr eaLnBrk="1" hangingPunct="1">
              <a:defRPr/>
            </a:pPr>
            <a:r>
              <a:rPr lang="en-US" sz="2800" i="1" dirty="0">
                <a:solidFill>
                  <a:srgbClr val="333399"/>
                </a:solidFill>
                <a:ea typeface="ヒラギノ角ゴ Pro W3" pitchFamily="127" charset="-128"/>
              </a:rPr>
              <a:t>Exact numbers have an unlimited number of significant figures</a:t>
            </a:r>
            <a:r>
              <a:rPr lang="en-US" sz="2800" i="1" dirty="0">
                <a:ea typeface="ヒラギノ角ゴ Pro W3" pitchFamily="127" charset="-128"/>
              </a:rPr>
              <a:t>.</a:t>
            </a:r>
          </a:p>
          <a:p>
            <a:pPr eaLnBrk="1" hangingPunct="1">
              <a:defRPr/>
            </a:pPr>
            <a:endParaRPr lang="en-US" sz="2800" i="1" dirty="0">
              <a:ea typeface="ヒラギノ角ゴ Pro W3" pitchFamily="127" charset="-128"/>
            </a:endParaRPr>
          </a:p>
          <a:p>
            <a:pPr>
              <a:defRPr/>
            </a:pPr>
            <a:r>
              <a:rPr lang="en-US" sz="2800" dirty="0">
                <a:ea typeface="ヒラギノ角ゴ Pro W3" pitchFamily="127" charset="-128"/>
              </a:rPr>
              <a:t>Exact counting of discrete objects </a:t>
            </a:r>
          </a:p>
          <a:p>
            <a:pPr>
              <a:defRPr/>
            </a:pPr>
            <a:r>
              <a:rPr lang="en-US" sz="2800" dirty="0">
                <a:ea typeface="ヒラギノ角ゴ Pro W3" pitchFamily="127" charset="-128"/>
              </a:rPr>
              <a:t>Integral numbers that are part of an equation</a:t>
            </a:r>
          </a:p>
          <a:p>
            <a:pPr>
              <a:defRPr/>
            </a:pPr>
            <a:r>
              <a:rPr lang="en-US" sz="2800" dirty="0">
                <a:ea typeface="ヒラギノ角ゴ Pro W3" pitchFamily="127" charset="-128"/>
              </a:rPr>
              <a:t>Defined quantities </a:t>
            </a:r>
          </a:p>
          <a:p>
            <a:pPr marL="0" indent="0">
              <a:buNone/>
              <a:defRPr/>
            </a:pPr>
            <a:endParaRPr lang="en-US" sz="2800" dirty="0">
              <a:ea typeface="ヒラギノ角ゴ Pro W3" pitchFamily="127" charset="-128"/>
            </a:endParaRPr>
          </a:p>
          <a:p>
            <a:pPr>
              <a:defRPr/>
            </a:pPr>
            <a:r>
              <a:rPr lang="en-US" sz="2800" i="1" dirty="0">
                <a:ea typeface="ヒラギノ角ゴ Pro W3" pitchFamily="127" charset="-128"/>
              </a:rPr>
              <a:t>Some conversion factors are defined quantities, while others are not.</a:t>
            </a:r>
            <a:endParaRPr lang="en-US" sz="2800" dirty="0">
              <a:ea typeface="ヒラギノ角ゴ Pro W3" pitchFamily="127" charset="-128"/>
            </a:endParaRPr>
          </a:p>
        </p:txBody>
      </p:sp>
    </p:spTree>
    <p:extLst>
      <p:ext uri="{BB962C8B-B14F-4D97-AF65-F5344CB8AC3E}">
        <p14:creationId xmlns:p14="http://schemas.microsoft.com/office/powerpoint/2010/main" xmlns="" val="28326950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Significant Figures in Calculations</a:t>
            </a:r>
          </a:p>
        </p:txBody>
      </p:sp>
      <p:sp>
        <p:nvSpPr>
          <p:cNvPr id="115715" name="Content Placeholder 2"/>
          <p:cNvSpPr>
            <a:spLocks noGrp="1"/>
          </p:cNvSpPr>
          <p:nvPr>
            <p:ph idx="1"/>
          </p:nvPr>
        </p:nvSpPr>
        <p:spPr>
          <a:xfrm>
            <a:off x="1981200" y="1447801"/>
            <a:ext cx="8229600" cy="3243263"/>
          </a:xfrm>
        </p:spPr>
        <p:txBody>
          <a:bodyPr/>
          <a:lstStyle/>
          <a:p>
            <a:pPr eaLnBrk="1" hangingPunct="1"/>
            <a:r>
              <a:rPr lang="en-US" altLang="en-US" smtClean="0">
                <a:ea typeface="ヒラギノ角ゴ Pro W3" pitchFamily="127" charset="-128"/>
              </a:rPr>
              <a:t>In calculations using measured quantities, the results of the calculation must reflect the precision of the measured quantities. </a:t>
            </a:r>
          </a:p>
          <a:p>
            <a:pPr eaLnBrk="1" hangingPunct="1"/>
            <a:endParaRPr lang="en-US" altLang="en-US" smtClean="0">
              <a:ea typeface="ヒラギノ角ゴ Pro W3" pitchFamily="127" charset="-128"/>
            </a:endParaRPr>
          </a:p>
          <a:p>
            <a:pPr eaLnBrk="1" hangingPunct="1"/>
            <a:r>
              <a:rPr lang="en-US" altLang="en-US" smtClean="0">
                <a:ea typeface="ヒラギノ角ゴ Pro W3" pitchFamily="127" charset="-128"/>
              </a:rPr>
              <a:t>We should not lose or gain precision during mathematical operations. </a:t>
            </a:r>
          </a:p>
        </p:txBody>
      </p:sp>
    </p:spTree>
    <p:extLst>
      <p:ext uri="{BB962C8B-B14F-4D97-AF65-F5344CB8AC3E}">
        <p14:creationId xmlns:p14="http://schemas.microsoft.com/office/powerpoint/2010/main" xmlns="" val="21264152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What Do You Think?</a:t>
            </a:r>
          </a:p>
        </p:txBody>
      </p:sp>
      <p:sp>
        <p:nvSpPr>
          <p:cNvPr id="5123" name="Content Placeholder 2"/>
          <p:cNvSpPr>
            <a:spLocks noGrp="1"/>
          </p:cNvSpPr>
          <p:nvPr>
            <p:ph idx="1"/>
          </p:nvPr>
        </p:nvSpPr>
        <p:spPr>
          <a:xfrm>
            <a:off x="1889125" y="1141413"/>
            <a:ext cx="8229600" cy="5097462"/>
          </a:xfrm>
        </p:spPr>
        <p:txBody>
          <a:bodyPr>
            <a:normAutofit fontScale="92500" lnSpcReduction="10000"/>
          </a:bodyPr>
          <a:lstStyle/>
          <a:p>
            <a:pPr eaLnBrk="1" hangingPunct="1"/>
            <a:r>
              <a:rPr lang="en-US" altLang="en-US" sz="3000" dirty="0">
                <a:ea typeface="ヒラギノ角ゴ Pro W3" pitchFamily="127" charset="-128"/>
              </a:rPr>
              <a:t>Atoms and molecules determine how matter behaves; if they were different, matter would be different.</a:t>
            </a:r>
          </a:p>
          <a:p>
            <a:pPr lvl="1" eaLnBrk="1" hangingPunct="1"/>
            <a:endParaRPr lang="en-US" altLang="en-US" sz="2400" dirty="0">
              <a:ea typeface="ヒラギノ角ゴ Pro W3" pitchFamily="127" charset="-128"/>
            </a:endParaRPr>
          </a:p>
          <a:p>
            <a:pPr lvl="1" eaLnBrk="1" hangingPunct="1"/>
            <a:r>
              <a:rPr lang="en-US" altLang="en-US" sz="2400" dirty="0">
                <a:ea typeface="ヒラギノ角ゴ Pro W3" pitchFamily="127" charset="-128"/>
              </a:rPr>
              <a:t>The properties of water molecules determine how water behaves; the properties of sugar molecules determine how sugar behaves.</a:t>
            </a:r>
          </a:p>
          <a:p>
            <a:pPr eaLnBrk="1" hangingPunct="1">
              <a:buFontTx/>
              <a:buNone/>
            </a:pPr>
            <a:endParaRPr lang="en-US" altLang="en-US" sz="2800" dirty="0">
              <a:ea typeface="ヒラギノ角ゴ Pro W3" pitchFamily="127" charset="-128"/>
            </a:endParaRPr>
          </a:p>
          <a:p>
            <a:pPr eaLnBrk="1" hangingPunct="1"/>
            <a:r>
              <a:rPr lang="en-US" altLang="en-US" sz="3000" dirty="0">
                <a:ea typeface="ヒラギノ角ゴ Pro W3" pitchFamily="127" charset="-128"/>
              </a:rPr>
              <a:t>The understanding of matter at the molecular level gives us unprecedented control over that matter</a:t>
            </a:r>
            <a:r>
              <a:rPr lang="en-US" altLang="en-US" sz="3000" dirty="0" smtClean="0">
                <a:ea typeface="ヒラギノ角ゴ Pro W3" pitchFamily="127" charset="-128"/>
              </a:rPr>
              <a:t>.</a:t>
            </a:r>
          </a:p>
          <a:p>
            <a:pPr eaLnBrk="1" hangingPunct="1"/>
            <a:r>
              <a:rPr lang="en-US" altLang="en-US" sz="3000" dirty="0" smtClean="0">
                <a:ea typeface="ヒラギノ角ゴ Pro W3" pitchFamily="127" charset="-128"/>
              </a:rPr>
              <a:t>Task: Choose magazine to look through and discuss interesting article you found.</a:t>
            </a:r>
            <a:endParaRPr lang="en-US" altLang="en-US" sz="3000" dirty="0">
              <a:ea typeface="ヒラギノ角ゴ Pro W3" pitchFamily="127" charset="-128"/>
            </a:endParaRPr>
          </a:p>
        </p:txBody>
      </p:sp>
    </p:spTree>
    <p:extLst>
      <p:ext uri="{BB962C8B-B14F-4D97-AF65-F5344CB8AC3E}">
        <p14:creationId xmlns:p14="http://schemas.microsoft.com/office/powerpoint/2010/main" xmlns="" val="26033732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Significant Figure: Rules for Calculations</a:t>
            </a:r>
          </a:p>
        </p:txBody>
      </p:sp>
      <p:sp>
        <p:nvSpPr>
          <p:cNvPr id="77827" name="Content Placeholder 2"/>
          <p:cNvSpPr>
            <a:spLocks noGrp="1"/>
          </p:cNvSpPr>
          <p:nvPr>
            <p:ph idx="1"/>
          </p:nvPr>
        </p:nvSpPr>
        <p:spPr>
          <a:xfrm>
            <a:off x="1835150" y="1323439"/>
            <a:ext cx="8229600" cy="2228850"/>
          </a:xfrm>
        </p:spPr>
        <p:txBody>
          <a:bodyPr>
            <a:normAutofit/>
          </a:bodyPr>
          <a:lstStyle/>
          <a:p>
            <a:pPr eaLnBrk="1" hangingPunct="1">
              <a:buFontTx/>
              <a:buNone/>
              <a:defRPr/>
            </a:pPr>
            <a:r>
              <a:rPr lang="en-US" sz="3000" dirty="0">
                <a:solidFill>
                  <a:schemeClr val="accent6"/>
                </a:solidFill>
              </a:rPr>
              <a:t>	Multiplication and Division Rule:</a:t>
            </a:r>
          </a:p>
          <a:p>
            <a:pPr eaLnBrk="1" hangingPunct="1">
              <a:buFontTx/>
              <a:buNone/>
              <a:defRPr/>
            </a:pPr>
            <a:endParaRPr lang="en-US" sz="1600" dirty="0">
              <a:solidFill>
                <a:schemeClr val="accent6"/>
              </a:solidFill>
            </a:endParaRPr>
          </a:p>
          <a:p>
            <a:pPr eaLnBrk="1" hangingPunct="1">
              <a:defRPr/>
            </a:pPr>
            <a:r>
              <a:rPr lang="en-US" sz="2800" dirty="0"/>
              <a:t>In multiplication or division, the result carries the same number of significant figures as the factor with the fewest significant figures.</a:t>
            </a:r>
          </a:p>
        </p:txBody>
      </p:sp>
      <p:pic>
        <p:nvPicPr>
          <p:cNvPr id="117764" name="Picture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79638" y="3733801"/>
            <a:ext cx="7885112" cy="137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797551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Rules for Calculations</a:t>
            </a:r>
          </a:p>
        </p:txBody>
      </p:sp>
      <p:sp>
        <p:nvSpPr>
          <p:cNvPr id="78851" name="Content Placeholder 2"/>
          <p:cNvSpPr>
            <a:spLocks noGrp="1"/>
          </p:cNvSpPr>
          <p:nvPr>
            <p:ph idx="1"/>
          </p:nvPr>
        </p:nvSpPr>
        <p:spPr>
          <a:xfrm>
            <a:off x="1905000" y="762000"/>
            <a:ext cx="8229600" cy="2135188"/>
          </a:xfrm>
        </p:spPr>
        <p:txBody>
          <a:bodyPr>
            <a:normAutofit lnSpcReduction="10000"/>
          </a:bodyPr>
          <a:lstStyle/>
          <a:p>
            <a:pPr eaLnBrk="1" hangingPunct="1">
              <a:buFontTx/>
              <a:buNone/>
              <a:defRPr/>
            </a:pPr>
            <a:r>
              <a:rPr lang="en-US" sz="3000" dirty="0">
                <a:solidFill>
                  <a:schemeClr val="accent6"/>
                </a:solidFill>
              </a:rPr>
              <a:t>Addition and Subtraction Rule:</a:t>
            </a:r>
          </a:p>
          <a:p>
            <a:pPr eaLnBrk="1" hangingPunct="1">
              <a:buFontTx/>
              <a:buNone/>
              <a:defRPr/>
            </a:pPr>
            <a:endParaRPr lang="en-US" sz="1100" dirty="0"/>
          </a:p>
          <a:p>
            <a:pPr eaLnBrk="1" hangingPunct="1">
              <a:defRPr/>
            </a:pPr>
            <a:r>
              <a:rPr lang="en-US" sz="2800" dirty="0"/>
              <a:t>In addition or subtraction the result carries the same number of decimal places as the quantity with the fewest decimal places.</a:t>
            </a:r>
          </a:p>
        </p:txBody>
      </p:sp>
      <p:sp>
        <p:nvSpPr>
          <p:cNvPr id="119812" name="TextBox 5"/>
          <p:cNvSpPr txBox="1">
            <a:spLocks noChangeArrowheads="1"/>
          </p:cNvSpPr>
          <p:nvPr/>
        </p:nvSpPr>
        <p:spPr bwMode="auto">
          <a:xfrm>
            <a:off x="2057400" y="5562601"/>
            <a:ext cx="79248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ヒラギノ角ゴ Pro W3" pitchFamily="127" charset="-128"/>
              </a:defRPr>
            </a:lvl1pPr>
            <a:lvl2pPr marL="742950" indent="-285750">
              <a:spcBef>
                <a:spcPct val="20000"/>
              </a:spcBef>
              <a:buChar char="–"/>
              <a:defRPr sz="2800">
                <a:solidFill>
                  <a:schemeClr val="tx1"/>
                </a:solidFill>
                <a:latin typeface="Arial" panose="020B0604020202020204" pitchFamily="34" charset="0"/>
                <a:ea typeface="ヒラギノ角ゴ Pro W3" pitchFamily="127" charset="-128"/>
              </a:defRPr>
            </a:lvl2pPr>
            <a:lvl3pPr marL="1143000" indent="-228600">
              <a:spcBef>
                <a:spcPct val="20000"/>
              </a:spcBef>
              <a:buChar char="•"/>
              <a:defRPr sz="2400">
                <a:solidFill>
                  <a:schemeClr val="tx1"/>
                </a:solidFill>
                <a:latin typeface="Arial" panose="020B0604020202020204" pitchFamily="34" charset="0"/>
                <a:ea typeface="ヒラギノ角ゴ Pro W3" pitchFamily="127" charset="-128"/>
              </a:defRPr>
            </a:lvl3pPr>
            <a:lvl4pPr marL="1600200" indent="-228600">
              <a:spcBef>
                <a:spcPct val="20000"/>
              </a:spcBef>
              <a:buChar char="–"/>
              <a:defRPr sz="2000">
                <a:solidFill>
                  <a:schemeClr val="tx1"/>
                </a:solidFill>
                <a:latin typeface="Arial" panose="020B0604020202020204" pitchFamily="34" charset="0"/>
                <a:ea typeface="ヒラギノ角ゴ Pro W3" pitchFamily="127" charset="-128"/>
              </a:defRPr>
            </a:lvl4pPr>
            <a:lvl5pPr marL="2057400" indent="-228600">
              <a:spcBef>
                <a:spcPct val="20000"/>
              </a:spcBef>
              <a:buChar char="»"/>
              <a:defRPr sz="2000">
                <a:solidFill>
                  <a:schemeClr val="tx1"/>
                </a:solidFill>
                <a:latin typeface="Arial" panose="020B0604020202020204" pitchFamily="34" charset="0"/>
                <a:ea typeface="ヒラギノ角ゴ Pro W3" pitchFamily="127"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ヒラギノ角ゴ Pro W3" pitchFamily="127"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ヒラギノ角ゴ Pro W3" pitchFamily="127"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ヒラギノ角ゴ Pro W3" pitchFamily="127"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ヒラギノ角ゴ Pro W3" pitchFamily="127" charset="-128"/>
              </a:defRPr>
            </a:lvl9pPr>
          </a:lstStyle>
          <a:p>
            <a:pPr>
              <a:spcBef>
                <a:spcPct val="0"/>
              </a:spcBef>
              <a:buFontTx/>
              <a:buNone/>
            </a:pPr>
            <a:r>
              <a:rPr lang="en-US" altLang="en-US" sz="2000" i="1">
                <a:latin typeface="Times" panose="02020603050405020304" pitchFamily="18" charset="0"/>
              </a:rPr>
              <a:t>It is helpful to draw a line next to the number with the fewest decimal places. This line determines the number of decimal places in the answer</a:t>
            </a:r>
            <a:r>
              <a:rPr lang="en-US" altLang="en-US" sz="2000">
                <a:latin typeface="Times" panose="02020603050405020304" pitchFamily="18" charset="0"/>
              </a:rPr>
              <a:t>.</a:t>
            </a:r>
          </a:p>
        </p:txBody>
      </p:sp>
      <p:pic>
        <p:nvPicPr>
          <p:cNvPr id="119813" name="Picture 6" descr="Z:\50627 IRDVD Tro Chemistry A Molecular Approach\Working Files 50627\JPEG 50627\ch01\01_Pg24_UnFigure_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5058"/>
          <a:stretch>
            <a:fillRect/>
          </a:stretch>
        </p:blipFill>
        <p:spPr bwMode="auto">
          <a:xfrm>
            <a:off x="2643189" y="3087688"/>
            <a:ext cx="6753225" cy="2239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204364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Rules for Calculations</a:t>
            </a:r>
          </a:p>
        </p:txBody>
      </p:sp>
      <p:sp>
        <p:nvSpPr>
          <p:cNvPr id="121859" name="Content Placeholder 2"/>
          <p:cNvSpPr>
            <a:spLocks noGrp="1"/>
          </p:cNvSpPr>
          <p:nvPr>
            <p:ph idx="1"/>
          </p:nvPr>
        </p:nvSpPr>
        <p:spPr>
          <a:xfrm>
            <a:off x="1889125" y="1141414"/>
            <a:ext cx="8229600" cy="4179887"/>
          </a:xfrm>
        </p:spPr>
        <p:txBody>
          <a:bodyPr/>
          <a:lstStyle/>
          <a:p>
            <a:pPr eaLnBrk="1" hangingPunct="1">
              <a:buFontTx/>
              <a:buNone/>
            </a:pPr>
            <a:r>
              <a:rPr lang="en-US" altLang="en-US" b="1" i="1" smtClean="0">
                <a:solidFill>
                  <a:srgbClr val="000000"/>
                </a:solidFill>
                <a:latin typeface="Times New Roman" panose="02020603050405020304" pitchFamily="18" charset="0"/>
                <a:ea typeface="ヒラギノ角ゴ Pro W3" pitchFamily="127" charset="-128"/>
              </a:rPr>
              <a:t>Rules for Rounding:</a:t>
            </a:r>
          </a:p>
          <a:p>
            <a:pPr eaLnBrk="1" hangingPunct="1">
              <a:buFontTx/>
              <a:buNone/>
            </a:pPr>
            <a:endParaRPr lang="en-US" altLang="en-US" sz="1600" b="1" i="1">
              <a:solidFill>
                <a:srgbClr val="000000"/>
              </a:solidFill>
              <a:latin typeface="Times New Roman" panose="02020603050405020304" pitchFamily="18" charset="0"/>
              <a:ea typeface="ヒラギノ角ゴ Pro W3" pitchFamily="127" charset="-128"/>
            </a:endParaRPr>
          </a:p>
          <a:p>
            <a:pPr eaLnBrk="1" hangingPunct="1"/>
            <a:r>
              <a:rPr lang="en-US" altLang="en-US" smtClean="0">
                <a:ea typeface="ヒラギノ角ゴ Pro W3" pitchFamily="127" charset="-128"/>
              </a:rPr>
              <a:t>When rounding to the correct number of significant figures, </a:t>
            </a:r>
          </a:p>
          <a:p>
            <a:pPr eaLnBrk="1" hangingPunct="1">
              <a:buFontTx/>
              <a:buNone/>
            </a:pPr>
            <a:endParaRPr lang="en-US" altLang="en-US" sz="1600">
              <a:ea typeface="ヒラギノ角ゴ Pro W3" pitchFamily="127" charset="-128"/>
            </a:endParaRPr>
          </a:p>
          <a:p>
            <a:pPr lvl="2" eaLnBrk="1" hangingPunct="1"/>
            <a:r>
              <a:rPr lang="en-US" altLang="en-US" smtClean="0">
                <a:ea typeface="ヒラギノ角ゴ Pro W3" pitchFamily="127" charset="-128"/>
              </a:rPr>
              <a:t>round down if the last (or leftmost) digit dropped is four or less; </a:t>
            </a:r>
          </a:p>
          <a:p>
            <a:pPr lvl="2" eaLnBrk="1" hangingPunct="1">
              <a:buFontTx/>
              <a:buNone/>
            </a:pPr>
            <a:endParaRPr lang="en-US" altLang="en-US" sz="1600">
              <a:ea typeface="ヒラギノ角ゴ Pro W3" pitchFamily="127" charset="-128"/>
            </a:endParaRPr>
          </a:p>
          <a:p>
            <a:pPr lvl="2" eaLnBrk="1" hangingPunct="1"/>
            <a:r>
              <a:rPr lang="en-US" altLang="en-US" smtClean="0">
                <a:ea typeface="ヒラギノ角ゴ Pro W3" pitchFamily="127" charset="-128"/>
              </a:rPr>
              <a:t>round up if the last (or leftmost) digit dropped is five or more.</a:t>
            </a:r>
          </a:p>
        </p:txBody>
      </p:sp>
    </p:spTree>
    <p:extLst>
      <p:ext uri="{BB962C8B-B14F-4D97-AF65-F5344CB8AC3E}">
        <p14:creationId xmlns:p14="http://schemas.microsoft.com/office/powerpoint/2010/main" xmlns="" val="29308279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Rules for Rounding</a:t>
            </a:r>
          </a:p>
        </p:txBody>
      </p:sp>
      <p:sp>
        <p:nvSpPr>
          <p:cNvPr id="123907" name="Content Placeholder 2"/>
          <p:cNvSpPr>
            <a:spLocks noGrp="1"/>
          </p:cNvSpPr>
          <p:nvPr>
            <p:ph idx="1"/>
          </p:nvPr>
        </p:nvSpPr>
        <p:spPr>
          <a:xfrm>
            <a:off x="1905000" y="838201"/>
            <a:ext cx="8229600" cy="5127625"/>
          </a:xfrm>
        </p:spPr>
        <p:txBody>
          <a:bodyPr>
            <a:normAutofit/>
          </a:bodyPr>
          <a:lstStyle/>
          <a:p>
            <a:pPr eaLnBrk="1" hangingPunct="1"/>
            <a:r>
              <a:rPr lang="en-US" altLang="en-US" smtClean="0">
                <a:ea typeface="ヒラギノ角ゴ Pro W3" pitchFamily="127" charset="-128"/>
              </a:rPr>
              <a:t>Round to two significant figures:</a:t>
            </a:r>
          </a:p>
          <a:p>
            <a:pPr eaLnBrk="1" hangingPunct="1"/>
            <a:endParaRPr lang="en-US" altLang="en-US" sz="1600">
              <a:ea typeface="ヒラギノ角ゴ Pro W3" pitchFamily="127" charset="-128"/>
            </a:endParaRPr>
          </a:p>
          <a:p>
            <a:pPr eaLnBrk="1" hangingPunct="1">
              <a:buFontTx/>
              <a:buNone/>
            </a:pPr>
            <a:r>
              <a:rPr lang="en-US" altLang="en-US" smtClean="0">
                <a:ea typeface="ヒラギノ角ゴ Pro W3" pitchFamily="127" charset="-128"/>
              </a:rPr>
              <a:t>			</a:t>
            </a:r>
            <a:r>
              <a:rPr lang="en-US" altLang="en-US" sz="2800">
                <a:ea typeface="ヒラギノ角ゴ Pro W3" pitchFamily="127" charset="-128"/>
              </a:rPr>
              <a:t>5.37 rounds to 5.4</a:t>
            </a:r>
          </a:p>
          <a:p>
            <a:pPr>
              <a:buFontTx/>
              <a:buNone/>
            </a:pPr>
            <a:r>
              <a:rPr lang="en-US" altLang="en-US" sz="2800">
                <a:ea typeface="ヒラギノ角ゴ Pro W3" pitchFamily="127" charset="-128"/>
              </a:rPr>
              <a:t>			5.34 rounds to 5.3</a:t>
            </a:r>
          </a:p>
          <a:p>
            <a:pPr>
              <a:buFontTx/>
              <a:buNone/>
            </a:pPr>
            <a:r>
              <a:rPr lang="en-US" altLang="en-US" sz="2800">
                <a:ea typeface="ヒラギノ角ゴ Pro W3" pitchFamily="127" charset="-128"/>
              </a:rPr>
              <a:t>			5.35 rounds to 5.4</a:t>
            </a:r>
          </a:p>
          <a:p>
            <a:pPr>
              <a:buFontTx/>
              <a:buNone/>
            </a:pPr>
            <a:r>
              <a:rPr lang="en-US" altLang="en-US" sz="2800">
                <a:ea typeface="ヒラギノ角ゴ Pro W3" pitchFamily="127" charset="-128"/>
              </a:rPr>
              <a:t>			5.349 rounds to 5.3</a:t>
            </a:r>
          </a:p>
          <a:p>
            <a:pPr eaLnBrk="1" hangingPunct="1"/>
            <a:endParaRPr lang="en-US" altLang="en-US" sz="1600">
              <a:ea typeface="ヒラギノ角ゴ Pro W3" pitchFamily="127" charset="-128"/>
            </a:endParaRPr>
          </a:p>
          <a:p>
            <a:pPr eaLnBrk="1" hangingPunct="1"/>
            <a:r>
              <a:rPr lang="en-US" altLang="en-US" sz="2800">
                <a:ea typeface="ヒラギノ角ゴ Pro W3" pitchFamily="127" charset="-128"/>
              </a:rPr>
              <a:t>Notice in the last example that only the </a:t>
            </a:r>
            <a:r>
              <a:rPr lang="en-US" altLang="en-US" sz="2800" i="1">
                <a:ea typeface="ヒラギノ角ゴ Pro W3" pitchFamily="127" charset="-128"/>
              </a:rPr>
              <a:t>last (or leftmost) digit being dropped</a:t>
            </a:r>
            <a:r>
              <a:rPr lang="en-US" altLang="en-US" sz="2800">
                <a:ea typeface="ヒラギノ角ゴ Pro W3" pitchFamily="127" charset="-128"/>
              </a:rPr>
              <a:t> determines in which direction to round—ignore all digits to the right of it.</a:t>
            </a:r>
          </a:p>
        </p:txBody>
      </p:sp>
    </p:spTree>
    <p:extLst>
      <p:ext uri="{BB962C8B-B14F-4D97-AF65-F5344CB8AC3E}">
        <p14:creationId xmlns:p14="http://schemas.microsoft.com/office/powerpoint/2010/main" xmlns="" val="34893671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Rounding in Multistep Calculations</a:t>
            </a:r>
          </a:p>
        </p:txBody>
      </p:sp>
      <p:sp>
        <p:nvSpPr>
          <p:cNvPr id="125955" name="Content Placeholder 2"/>
          <p:cNvSpPr>
            <a:spLocks noGrp="1"/>
          </p:cNvSpPr>
          <p:nvPr>
            <p:ph idx="1"/>
          </p:nvPr>
        </p:nvSpPr>
        <p:spPr>
          <a:xfrm>
            <a:off x="1828800" y="1191883"/>
            <a:ext cx="8534400" cy="2628900"/>
          </a:xfrm>
        </p:spPr>
        <p:txBody>
          <a:bodyPr>
            <a:normAutofit fontScale="92500"/>
          </a:bodyPr>
          <a:lstStyle/>
          <a:p>
            <a:pPr eaLnBrk="1" hangingPunct="1"/>
            <a:r>
              <a:rPr lang="en-US" altLang="en-US" sz="2800" dirty="0">
                <a:ea typeface="ヒラギノ角ゴ Pro W3" pitchFamily="127" charset="-128"/>
              </a:rPr>
              <a:t>To avoid rounding errors in multistep calculations round only the final answer.</a:t>
            </a:r>
          </a:p>
          <a:p>
            <a:pPr eaLnBrk="1" hangingPunct="1">
              <a:buFontTx/>
              <a:buNone/>
            </a:pPr>
            <a:endParaRPr lang="en-US" altLang="en-US" sz="1600" dirty="0">
              <a:ea typeface="ヒラギノ角ゴ Pro W3" pitchFamily="127" charset="-128"/>
            </a:endParaRPr>
          </a:p>
          <a:p>
            <a:pPr eaLnBrk="1" hangingPunct="1"/>
            <a:r>
              <a:rPr lang="en-US" altLang="en-US" sz="2800" dirty="0">
                <a:ea typeface="ヒラギノ角ゴ Pro W3" pitchFamily="127" charset="-128"/>
              </a:rPr>
              <a:t>Do not round intermediate steps. If you write down intermediate answers, keep track of significant figures by underlining the least significant digit.</a:t>
            </a:r>
          </a:p>
        </p:txBody>
      </p:sp>
      <p:pic>
        <p:nvPicPr>
          <p:cNvPr id="125956" name="Picture 5" descr="Z:\50627 IRDVD Tro Chemistry A Molecular Approach\Working Files 50627\JPEG 50627\ch01\01_Pg24_UnFigure_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4889"/>
          <a:stretch>
            <a:fillRect/>
          </a:stretch>
        </p:blipFill>
        <p:spPr bwMode="auto">
          <a:xfrm>
            <a:off x="3756025" y="3981450"/>
            <a:ext cx="4827588" cy="203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393686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Precision and Accuracy</a:t>
            </a:r>
          </a:p>
        </p:txBody>
      </p:sp>
      <p:sp>
        <p:nvSpPr>
          <p:cNvPr id="83971" name="Content Placeholder 2"/>
          <p:cNvSpPr>
            <a:spLocks noGrp="1"/>
          </p:cNvSpPr>
          <p:nvPr>
            <p:ph idx="1"/>
          </p:nvPr>
        </p:nvSpPr>
        <p:spPr>
          <a:xfrm>
            <a:off x="1981200" y="1600200"/>
            <a:ext cx="8229600" cy="3835400"/>
          </a:xfrm>
        </p:spPr>
        <p:txBody>
          <a:bodyPr/>
          <a:lstStyle/>
          <a:p>
            <a:pPr eaLnBrk="1" hangingPunct="1">
              <a:defRPr/>
            </a:pPr>
            <a:r>
              <a:rPr lang="en-US" b="1" dirty="0" smtClean="0">
                <a:solidFill>
                  <a:schemeClr val="accent6"/>
                </a:solidFill>
                <a:ea typeface="+mn-ea"/>
              </a:rPr>
              <a:t>Accuracy</a:t>
            </a:r>
            <a:r>
              <a:rPr lang="en-US" b="1" dirty="0" smtClean="0">
                <a:ea typeface="+mn-ea"/>
              </a:rPr>
              <a:t> </a:t>
            </a:r>
            <a:r>
              <a:rPr lang="en-US" dirty="0" smtClean="0">
                <a:ea typeface="+mn-ea"/>
              </a:rPr>
              <a:t>refers to how close the measured value is to the actual value.</a:t>
            </a:r>
          </a:p>
          <a:p>
            <a:pPr eaLnBrk="1" hangingPunct="1">
              <a:defRPr/>
            </a:pPr>
            <a:endParaRPr lang="en-US" dirty="0" smtClean="0">
              <a:ea typeface="+mn-ea"/>
            </a:endParaRPr>
          </a:p>
          <a:p>
            <a:pPr eaLnBrk="1" hangingPunct="1">
              <a:defRPr/>
            </a:pPr>
            <a:r>
              <a:rPr lang="en-US" b="1" dirty="0" smtClean="0">
                <a:solidFill>
                  <a:schemeClr val="accent6"/>
                </a:solidFill>
                <a:ea typeface="+mn-ea"/>
              </a:rPr>
              <a:t>Precision</a:t>
            </a:r>
            <a:r>
              <a:rPr lang="en-US" b="1" dirty="0" smtClean="0">
                <a:ea typeface="+mn-ea"/>
              </a:rPr>
              <a:t> </a:t>
            </a:r>
            <a:r>
              <a:rPr lang="en-US" dirty="0" smtClean="0">
                <a:ea typeface="+mn-ea"/>
              </a:rPr>
              <a:t>refers to how close a series of measurements are to one another or how reproducible they are. </a:t>
            </a:r>
          </a:p>
          <a:p>
            <a:pPr eaLnBrk="1" hangingPunct="1">
              <a:defRPr/>
            </a:pPr>
            <a:endParaRPr lang="en-US" dirty="0" smtClean="0">
              <a:ea typeface="+mn-ea"/>
            </a:endParaRPr>
          </a:p>
        </p:txBody>
      </p:sp>
    </p:spTree>
    <p:extLst>
      <p:ext uri="{BB962C8B-B14F-4D97-AF65-F5344CB8AC3E}">
        <p14:creationId xmlns:p14="http://schemas.microsoft.com/office/powerpoint/2010/main" xmlns="" val="5036221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Precision and Accuracy</a:t>
            </a:r>
          </a:p>
        </p:txBody>
      </p:sp>
      <p:sp>
        <p:nvSpPr>
          <p:cNvPr id="130051" name="Content Placeholder 2"/>
          <p:cNvSpPr>
            <a:spLocks noGrp="1"/>
          </p:cNvSpPr>
          <p:nvPr>
            <p:ph idx="1"/>
          </p:nvPr>
        </p:nvSpPr>
        <p:spPr>
          <a:xfrm>
            <a:off x="1905000" y="990600"/>
            <a:ext cx="8229600" cy="1570038"/>
          </a:xfrm>
        </p:spPr>
        <p:txBody>
          <a:bodyPr/>
          <a:lstStyle/>
          <a:p>
            <a:pPr eaLnBrk="1" hangingPunct="1"/>
            <a:r>
              <a:rPr lang="en-US" altLang="en-US" sz="2400">
                <a:ea typeface="ヒラギノ角ゴ Pro W3" pitchFamily="127" charset="-128"/>
              </a:rPr>
              <a:t>Consider the results of three students who repeatedly weighed a lead block known to have a true mass of 10.00 g (indicated by the solid horizontal blue line on the graphs).</a:t>
            </a:r>
          </a:p>
        </p:txBody>
      </p:sp>
      <p:graphicFrame>
        <p:nvGraphicFramePr>
          <p:cNvPr id="5" name="Table 4"/>
          <p:cNvGraphicFramePr>
            <a:graphicFrameLocks noGrp="1"/>
          </p:cNvGraphicFramePr>
          <p:nvPr/>
        </p:nvGraphicFramePr>
        <p:xfrm>
          <a:off x="3124200" y="2895600"/>
          <a:ext cx="6096000" cy="2225676"/>
        </p:xfrm>
        <a:graphic>
          <a:graphicData uri="http://schemas.openxmlformats.org/drawingml/2006/table">
            <a:tbl>
              <a:tblPr firstRow="1" bandRow="1">
                <a:tableStyleId>{2D5ABB26-0587-4C30-8999-92F81FD0307C}</a:tableStyleId>
              </a:tblPr>
              <a:tblGrid>
                <a:gridCol w="1524000"/>
                <a:gridCol w="1524000"/>
                <a:gridCol w="1524000"/>
                <a:gridCol w="1524000"/>
              </a:tblGrid>
              <a:tr h="370946">
                <a:tc>
                  <a:txBody>
                    <a:bodyPr/>
                    <a:lstStyle/>
                    <a:p>
                      <a:endParaRPr lang="en-US" sz="1800" dirty="0"/>
                    </a:p>
                  </a:txBody>
                  <a:tcPr marT="45733" marB="4573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Student A</a:t>
                      </a:r>
                      <a:endParaRPr lang="en-US" sz="1800" dirty="0"/>
                    </a:p>
                  </a:txBody>
                  <a:tcPr marT="45733" marB="4573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Student B</a:t>
                      </a:r>
                      <a:endParaRPr lang="en-US" sz="1800" dirty="0"/>
                    </a:p>
                  </a:txBody>
                  <a:tcPr marT="45733" marB="4573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t>Student C</a:t>
                      </a:r>
                      <a:endParaRPr lang="en-US" sz="1800" dirty="0"/>
                    </a:p>
                  </a:txBody>
                  <a:tcPr marT="45733" marB="45733">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946">
                <a:tc>
                  <a:txBody>
                    <a:bodyPr/>
                    <a:lstStyle/>
                    <a:p>
                      <a:r>
                        <a:rPr lang="en-US" sz="1800" dirty="0" smtClean="0"/>
                        <a:t>Trial 1</a:t>
                      </a:r>
                      <a:endParaRPr lang="en-US" sz="1800" dirty="0"/>
                    </a:p>
                  </a:txBody>
                  <a:tcPr marT="45733" marB="45733">
                    <a:lnT w="12700" cap="flat" cmpd="sng" algn="ctr">
                      <a:solidFill>
                        <a:schemeClr val="tx1"/>
                      </a:solidFill>
                      <a:prstDash val="solid"/>
                      <a:round/>
                      <a:headEnd type="none" w="med" len="med"/>
                      <a:tailEnd type="none" w="med" len="med"/>
                    </a:lnT>
                  </a:tcPr>
                </a:tc>
                <a:tc>
                  <a:txBody>
                    <a:bodyPr/>
                    <a:lstStyle/>
                    <a:p>
                      <a:r>
                        <a:rPr lang="en-US" sz="1800" kern="1200" dirty="0" smtClean="0">
                          <a:solidFill>
                            <a:schemeClr val="tx1"/>
                          </a:solidFill>
                          <a:latin typeface="+mn-lt"/>
                          <a:ea typeface="+mn-ea"/>
                          <a:cs typeface="+mn-cs"/>
                        </a:rPr>
                        <a:t>10.49 g</a:t>
                      </a:r>
                      <a:endParaRPr lang="en-US" sz="1800" dirty="0"/>
                    </a:p>
                  </a:txBody>
                  <a:tcPr marT="45733" marB="45733">
                    <a:lnT w="12700" cap="flat" cmpd="sng" algn="ctr">
                      <a:solidFill>
                        <a:schemeClr val="tx1"/>
                      </a:solidFill>
                      <a:prstDash val="solid"/>
                      <a:round/>
                      <a:headEnd type="none" w="med" len="med"/>
                      <a:tailEnd type="none" w="med" len="med"/>
                    </a:lnT>
                  </a:tcPr>
                </a:tc>
                <a:tc>
                  <a:txBody>
                    <a:bodyPr/>
                    <a:lstStyle/>
                    <a:p>
                      <a:r>
                        <a:rPr lang="en-US" sz="1800" kern="1200" dirty="0" smtClean="0">
                          <a:solidFill>
                            <a:schemeClr val="tx1"/>
                          </a:solidFill>
                          <a:latin typeface="+mn-lt"/>
                          <a:ea typeface="+mn-ea"/>
                          <a:cs typeface="+mn-cs"/>
                        </a:rPr>
                        <a:t>9.78 g</a:t>
                      </a:r>
                      <a:endParaRPr lang="en-US" sz="1800" dirty="0"/>
                    </a:p>
                  </a:txBody>
                  <a:tcPr marT="45733" marB="45733">
                    <a:lnT w="12700" cap="flat" cmpd="sng" algn="ctr">
                      <a:solidFill>
                        <a:schemeClr val="tx1"/>
                      </a:solidFill>
                      <a:prstDash val="solid"/>
                      <a:round/>
                      <a:headEnd type="none" w="med" len="med"/>
                      <a:tailEnd type="none" w="med" len="med"/>
                    </a:lnT>
                  </a:tcPr>
                </a:tc>
                <a:tc>
                  <a:txBody>
                    <a:bodyPr/>
                    <a:lstStyle/>
                    <a:p>
                      <a:r>
                        <a:rPr lang="en-US" sz="1800" kern="1200" dirty="0" smtClean="0">
                          <a:solidFill>
                            <a:schemeClr val="tx1"/>
                          </a:solidFill>
                          <a:latin typeface="+mn-lt"/>
                          <a:ea typeface="+mn-ea"/>
                          <a:cs typeface="+mn-cs"/>
                        </a:rPr>
                        <a:t>10.03 g</a:t>
                      </a:r>
                      <a:endParaRPr lang="en-US" sz="1800" dirty="0"/>
                    </a:p>
                  </a:txBody>
                  <a:tcPr marT="45733" marB="45733">
                    <a:lnT w="12700" cap="flat" cmpd="sng" algn="ctr">
                      <a:solidFill>
                        <a:schemeClr val="tx1"/>
                      </a:solidFill>
                      <a:prstDash val="solid"/>
                      <a:round/>
                      <a:headEnd type="none" w="med" len="med"/>
                      <a:tailEnd type="none" w="med" len="med"/>
                    </a:lnT>
                  </a:tcPr>
                </a:tc>
              </a:tr>
              <a:tr h="370946">
                <a:tc>
                  <a:txBody>
                    <a:bodyPr/>
                    <a:lstStyle/>
                    <a:p>
                      <a:r>
                        <a:rPr lang="en-US" sz="1800" dirty="0" smtClean="0"/>
                        <a:t>Trial 2</a:t>
                      </a:r>
                      <a:endParaRPr lang="en-US" sz="1800" dirty="0"/>
                    </a:p>
                  </a:txBody>
                  <a:tcPr marT="45733" marB="45733"/>
                </a:tc>
                <a:tc>
                  <a:txBody>
                    <a:bodyPr/>
                    <a:lstStyle/>
                    <a:p>
                      <a:r>
                        <a:rPr lang="en-US" sz="1800" kern="1200" dirty="0" smtClean="0">
                          <a:solidFill>
                            <a:schemeClr val="tx1"/>
                          </a:solidFill>
                          <a:latin typeface="+mn-lt"/>
                          <a:ea typeface="+mn-ea"/>
                          <a:cs typeface="+mn-cs"/>
                        </a:rPr>
                        <a:t>9.79 g </a:t>
                      </a:r>
                      <a:endParaRPr lang="en-US" sz="1800" dirty="0"/>
                    </a:p>
                  </a:txBody>
                  <a:tcPr marT="45733" marB="45733"/>
                </a:tc>
                <a:tc>
                  <a:txBody>
                    <a:bodyPr/>
                    <a:lstStyle/>
                    <a:p>
                      <a:r>
                        <a:rPr lang="en-US" sz="1800" dirty="0" smtClean="0"/>
                        <a:t>9.82 g</a:t>
                      </a:r>
                      <a:endParaRPr lang="en-US" sz="1800" dirty="0"/>
                    </a:p>
                  </a:txBody>
                  <a:tcPr marT="45733" marB="45733"/>
                </a:tc>
                <a:tc>
                  <a:txBody>
                    <a:bodyPr/>
                    <a:lstStyle/>
                    <a:p>
                      <a:r>
                        <a:rPr lang="en-US" sz="1800" dirty="0" smtClean="0"/>
                        <a:t>9.99 g</a:t>
                      </a:r>
                      <a:endParaRPr lang="en-US" sz="1800" dirty="0"/>
                    </a:p>
                  </a:txBody>
                  <a:tcPr marT="45733" marB="45733"/>
                </a:tc>
              </a:tr>
              <a:tr h="370946">
                <a:tc>
                  <a:txBody>
                    <a:bodyPr/>
                    <a:lstStyle/>
                    <a:p>
                      <a:r>
                        <a:rPr lang="en-US" sz="1800" dirty="0" smtClean="0"/>
                        <a:t>Trial 3</a:t>
                      </a:r>
                      <a:endParaRPr lang="en-US" sz="1800" dirty="0"/>
                    </a:p>
                  </a:txBody>
                  <a:tcPr marT="45733" marB="45733"/>
                </a:tc>
                <a:tc>
                  <a:txBody>
                    <a:bodyPr/>
                    <a:lstStyle/>
                    <a:p>
                      <a:r>
                        <a:rPr lang="en-US" sz="1800" kern="1200" dirty="0" smtClean="0">
                          <a:solidFill>
                            <a:schemeClr val="tx1"/>
                          </a:solidFill>
                          <a:latin typeface="+mn-lt"/>
                          <a:ea typeface="+mn-ea"/>
                          <a:cs typeface="+mn-cs"/>
                        </a:rPr>
                        <a:t>9.92 g </a:t>
                      </a:r>
                      <a:endParaRPr lang="en-US" sz="1800" dirty="0"/>
                    </a:p>
                  </a:txBody>
                  <a:tcPr marT="45733" marB="45733"/>
                </a:tc>
                <a:tc>
                  <a:txBody>
                    <a:bodyPr/>
                    <a:lstStyle/>
                    <a:p>
                      <a:r>
                        <a:rPr lang="en-US" sz="1800" dirty="0" smtClean="0"/>
                        <a:t>9.75 g</a:t>
                      </a:r>
                      <a:endParaRPr lang="en-US" sz="1800" dirty="0"/>
                    </a:p>
                  </a:txBody>
                  <a:tcPr marT="45733" marB="45733"/>
                </a:tc>
                <a:tc>
                  <a:txBody>
                    <a:bodyPr/>
                    <a:lstStyle/>
                    <a:p>
                      <a:r>
                        <a:rPr lang="en-US" sz="1800" kern="1200" dirty="0" smtClean="0">
                          <a:solidFill>
                            <a:schemeClr val="tx1"/>
                          </a:solidFill>
                          <a:latin typeface="+mn-lt"/>
                          <a:ea typeface="+mn-ea"/>
                          <a:cs typeface="+mn-cs"/>
                        </a:rPr>
                        <a:t>10.03 g</a:t>
                      </a:r>
                      <a:endParaRPr lang="en-US" sz="1800" dirty="0"/>
                    </a:p>
                  </a:txBody>
                  <a:tcPr marT="45733" marB="45733"/>
                </a:tc>
              </a:tr>
              <a:tr h="370946">
                <a:tc>
                  <a:txBody>
                    <a:bodyPr/>
                    <a:lstStyle/>
                    <a:p>
                      <a:r>
                        <a:rPr lang="en-US" sz="1800" dirty="0" smtClean="0"/>
                        <a:t>Trial 4</a:t>
                      </a:r>
                      <a:endParaRPr lang="en-US" sz="1800" dirty="0"/>
                    </a:p>
                  </a:txBody>
                  <a:tcPr marT="45733" marB="45733"/>
                </a:tc>
                <a:tc>
                  <a:txBody>
                    <a:bodyPr/>
                    <a:lstStyle/>
                    <a:p>
                      <a:r>
                        <a:rPr lang="en-US" sz="1800" dirty="0" smtClean="0"/>
                        <a:t>10.31 g</a:t>
                      </a:r>
                      <a:endParaRPr lang="en-US" sz="1800" dirty="0"/>
                    </a:p>
                  </a:txBody>
                  <a:tcPr marT="45733" marB="45733"/>
                </a:tc>
                <a:tc>
                  <a:txBody>
                    <a:bodyPr/>
                    <a:lstStyle/>
                    <a:p>
                      <a:r>
                        <a:rPr lang="en-US" sz="1800" dirty="0" smtClean="0"/>
                        <a:t>9.80 g</a:t>
                      </a:r>
                      <a:endParaRPr lang="en-US" sz="1800" dirty="0"/>
                    </a:p>
                  </a:txBody>
                  <a:tcPr marT="45733" marB="45733"/>
                </a:tc>
                <a:tc>
                  <a:txBody>
                    <a:bodyPr/>
                    <a:lstStyle/>
                    <a:p>
                      <a:r>
                        <a:rPr lang="en-US" sz="1800" dirty="0" smtClean="0"/>
                        <a:t>9.98 g</a:t>
                      </a:r>
                      <a:endParaRPr lang="en-US" sz="1800" dirty="0"/>
                    </a:p>
                  </a:txBody>
                  <a:tcPr marT="45733" marB="45733"/>
                </a:tc>
              </a:tr>
              <a:tr h="370946">
                <a:tc>
                  <a:txBody>
                    <a:bodyPr/>
                    <a:lstStyle/>
                    <a:p>
                      <a:r>
                        <a:rPr lang="en-US" sz="1800" dirty="0" smtClean="0"/>
                        <a:t>Average</a:t>
                      </a:r>
                      <a:endParaRPr lang="en-US" sz="1800" dirty="0"/>
                    </a:p>
                  </a:txBody>
                  <a:tcPr marT="45733" marB="45733">
                    <a:lnB w="12700" cap="flat" cmpd="sng" algn="ctr">
                      <a:solidFill>
                        <a:schemeClr val="tx1"/>
                      </a:solidFill>
                      <a:prstDash val="solid"/>
                      <a:round/>
                      <a:headEnd type="none" w="med" len="med"/>
                      <a:tailEnd type="none" w="med" len="med"/>
                    </a:lnB>
                  </a:tcPr>
                </a:tc>
                <a:tc>
                  <a:txBody>
                    <a:bodyPr/>
                    <a:lstStyle/>
                    <a:p>
                      <a:r>
                        <a:rPr lang="en-US" sz="1800" dirty="0" smtClean="0"/>
                        <a:t>10.13 g</a:t>
                      </a:r>
                      <a:endParaRPr lang="en-US" sz="1800" dirty="0"/>
                    </a:p>
                  </a:txBody>
                  <a:tcPr marT="45733" marB="45733">
                    <a:lnB w="12700" cap="flat" cmpd="sng" algn="ctr">
                      <a:solidFill>
                        <a:schemeClr val="tx1"/>
                      </a:solidFill>
                      <a:prstDash val="solid"/>
                      <a:round/>
                      <a:headEnd type="none" w="med" len="med"/>
                      <a:tailEnd type="none" w="med" len="med"/>
                    </a:lnB>
                  </a:tcPr>
                </a:tc>
                <a:tc>
                  <a:txBody>
                    <a:bodyPr/>
                    <a:lstStyle/>
                    <a:p>
                      <a:r>
                        <a:rPr lang="en-US" sz="1800" dirty="0" smtClean="0"/>
                        <a:t>9.79 g</a:t>
                      </a:r>
                      <a:endParaRPr lang="en-US" sz="1800" dirty="0"/>
                    </a:p>
                  </a:txBody>
                  <a:tcPr marT="45733" marB="45733">
                    <a:lnB w="12700" cap="flat" cmpd="sng" algn="ctr">
                      <a:solidFill>
                        <a:schemeClr val="tx1"/>
                      </a:solidFill>
                      <a:prstDash val="solid"/>
                      <a:round/>
                      <a:headEnd type="none" w="med" len="med"/>
                      <a:tailEnd type="none" w="med" len="med"/>
                    </a:lnB>
                  </a:tcPr>
                </a:tc>
                <a:tc>
                  <a:txBody>
                    <a:bodyPr/>
                    <a:lstStyle/>
                    <a:p>
                      <a:r>
                        <a:rPr lang="en-US" sz="1800" dirty="0" smtClean="0"/>
                        <a:t>10.01 g</a:t>
                      </a:r>
                      <a:endParaRPr lang="en-US" sz="1800" dirty="0"/>
                    </a:p>
                  </a:txBody>
                  <a:tcPr marT="45733" marB="45733">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82831655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Precision and Accuracy</a:t>
            </a:r>
          </a:p>
        </p:txBody>
      </p:sp>
      <p:sp>
        <p:nvSpPr>
          <p:cNvPr id="132099" name="Content Placeholder 2"/>
          <p:cNvSpPr>
            <a:spLocks noGrp="1"/>
          </p:cNvSpPr>
          <p:nvPr>
            <p:ph idx="1"/>
          </p:nvPr>
        </p:nvSpPr>
        <p:spPr>
          <a:xfrm>
            <a:off x="2286001" y="4114801"/>
            <a:ext cx="7026275" cy="1914525"/>
          </a:xfrm>
        </p:spPr>
        <p:txBody>
          <a:bodyPr/>
          <a:lstStyle/>
          <a:p>
            <a:pPr eaLnBrk="1" hangingPunct="1">
              <a:buFontTx/>
              <a:buNone/>
            </a:pPr>
            <a:endParaRPr lang="en-US" altLang="en-US" smtClean="0">
              <a:ea typeface="ヒラギノ角ゴ Pro W3" pitchFamily="127" charset="-128"/>
            </a:endParaRPr>
          </a:p>
          <a:p>
            <a:pPr eaLnBrk="1" hangingPunct="1"/>
            <a:r>
              <a:rPr lang="en-US" altLang="en-US" smtClean="0">
                <a:ea typeface="ヒラギノ角ゴ Pro W3" pitchFamily="127" charset="-128"/>
              </a:rPr>
              <a:t>Measurements are said to be</a:t>
            </a:r>
          </a:p>
          <a:p>
            <a:pPr lvl="2" eaLnBrk="1" hangingPunct="1"/>
            <a:r>
              <a:rPr lang="en-US" altLang="en-US" sz="2000">
                <a:ea typeface="ヒラギノ角ゴ Pro W3" pitchFamily="127" charset="-128"/>
              </a:rPr>
              <a:t>precise if they are consistent with one another. </a:t>
            </a:r>
          </a:p>
          <a:p>
            <a:pPr lvl="2" eaLnBrk="1" hangingPunct="1"/>
            <a:r>
              <a:rPr lang="en-US" altLang="en-US" sz="2000">
                <a:ea typeface="ヒラギノ角ゴ Pro W3" pitchFamily="127" charset="-128"/>
              </a:rPr>
              <a:t>accurate only if they are close to the actual value.</a:t>
            </a:r>
          </a:p>
        </p:txBody>
      </p:sp>
      <p:pic>
        <p:nvPicPr>
          <p:cNvPr id="132100" name="Picture 5" descr="Z:\50627 IRDVD Tro Chemistry A Molecular Approach\Working Files 50627\JPEG 50627\ch01\01_Pg26_Un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4630"/>
          <a:stretch>
            <a:fillRect/>
          </a:stretch>
        </p:blipFill>
        <p:spPr bwMode="auto">
          <a:xfrm>
            <a:off x="1828800" y="798514"/>
            <a:ext cx="8534400" cy="3709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2381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Precision and Accuracy</a:t>
            </a:r>
          </a:p>
        </p:txBody>
      </p:sp>
      <p:sp>
        <p:nvSpPr>
          <p:cNvPr id="134147" name="Content Placeholder 2"/>
          <p:cNvSpPr>
            <a:spLocks noGrp="1"/>
          </p:cNvSpPr>
          <p:nvPr>
            <p:ph idx="1"/>
          </p:nvPr>
        </p:nvSpPr>
        <p:spPr>
          <a:xfrm>
            <a:off x="1905001" y="685800"/>
            <a:ext cx="8397875" cy="5583238"/>
          </a:xfrm>
        </p:spPr>
        <p:txBody>
          <a:bodyPr>
            <a:normAutofit lnSpcReduction="10000"/>
          </a:bodyPr>
          <a:lstStyle/>
          <a:p>
            <a:pPr eaLnBrk="1" hangingPunct="1"/>
            <a:r>
              <a:rPr lang="en-US" altLang="en-US" sz="2800">
                <a:ea typeface="ヒラギノ角ゴ Pro W3" pitchFamily="127" charset="-128"/>
              </a:rPr>
              <a:t>The results of student A are both inaccurate (not close to the true value) and imprecise (not consistent with one another).</a:t>
            </a:r>
          </a:p>
          <a:p>
            <a:pPr lvl="2" eaLnBrk="1" hangingPunct="1"/>
            <a:r>
              <a:rPr lang="en-US" altLang="en-US" sz="2000" b="1" i="1">
                <a:solidFill>
                  <a:srgbClr val="2D2D8A"/>
                </a:solidFill>
                <a:ea typeface="ヒラギノ角ゴ Pro W3" pitchFamily="127" charset="-128"/>
              </a:rPr>
              <a:t>Random error</a:t>
            </a:r>
            <a:r>
              <a:rPr lang="en-US" altLang="en-US" sz="2000" i="1">
                <a:ea typeface="ヒラギノ角ゴ Pro W3" pitchFamily="127" charset="-128"/>
              </a:rPr>
              <a:t> is an error that has the equal probability of being too high or too low.</a:t>
            </a:r>
          </a:p>
          <a:p>
            <a:pPr lvl="2" eaLnBrk="1" hangingPunct="1"/>
            <a:endParaRPr lang="en-US" altLang="en-US" i="1">
              <a:ea typeface="ヒラギノ角ゴ Pro W3" pitchFamily="127" charset="-128"/>
            </a:endParaRPr>
          </a:p>
          <a:p>
            <a:pPr eaLnBrk="1" hangingPunct="1"/>
            <a:r>
              <a:rPr lang="en-US" altLang="en-US" sz="2800">
                <a:ea typeface="ヒラギノ角ゴ Pro W3" pitchFamily="127" charset="-128"/>
              </a:rPr>
              <a:t>The results of student B are precise (close to one another in value), but inaccurate.</a:t>
            </a:r>
          </a:p>
          <a:p>
            <a:pPr lvl="2" eaLnBrk="1" hangingPunct="1"/>
            <a:r>
              <a:rPr lang="en-US" altLang="en-US" sz="2000" b="1" i="1">
                <a:solidFill>
                  <a:srgbClr val="2D2D8A"/>
                </a:solidFill>
                <a:ea typeface="ヒラギノ角ゴ Pro W3" pitchFamily="127" charset="-128"/>
              </a:rPr>
              <a:t>Systematic error</a:t>
            </a:r>
            <a:r>
              <a:rPr lang="en-US" altLang="en-US" sz="2000" i="1">
                <a:ea typeface="ヒラギノ角ゴ Pro W3" pitchFamily="127" charset="-128"/>
              </a:rPr>
              <a:t> is an error that tends toward being either too high or too low</a:t>
            </a:r>
            <a:r>
              <a:rPr lang="en-US" altLang="en-US" sz="2000">
                <a:ea typeface="ヒラギノ角ゴ Pro W3" pitchFamily="127" charset="-128"/>
              </a:rPr>
              <a:t>.</a:t>
            </a:r>
          </a:p>
          <a:p>
            <a:pPr lvl="2" eaLnBrk="1" hangingPunct="1"/>
            <a:endParaRPr lang="en-US" altLang="en-US">
              <a:ea typeface="ヒラギノ角ゴ Pro W3" pitchFamily="127" charset="-128"/>
            </a:endParaRPr>
          </a:p>
          <a:p>
            <a:pPr eaLnBrk="1" hangingPunct="1"/>
            <a:r>
              <a:rPr lang="en-US" altLang="en-US" sz="2800">
                <a:ea typeface="ヒラギノ角ゴ Pro W3" pitchFamily="127" charset="-128"/>
              </a:rPr>
              <a:t>The results of student C display little systematic error or random error—they are both accurate and precise.</a:t>
            </a:r>
          </a:p>
        </p:txBody>
      </p:sp>
    </p:spTree>
    <p:extLst>
      <p:ext uri="{BB962C8B-B14F-4D97-AF65-F5344CB8AC3E}">
        <p14:creationId xmlns:p14="http://schemas.microsoft.com/office/powerpoint/2010/main" xmlns="" val="30585954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Solving Chemical Problems</a:t>
            </a:r>
          </a:p>
        </p:txBody>
      </p:sp>
      <p:sp>
        <p:nvSpPr>
          <p:cNvPr id="88067" name="Content Placeholder 2"/>
          <p:cNvSpPr>
            <a:spLocks noGrp="1"/>
          </p:cNvSpPr>
          <p:nvPr>
            <p:ph idx="1"/>
          </p:nvPr>
        </p:nvSpPr>
        <p:spPr>
          <a:xfrm>
            <a:off x="1889126" y="1141414"/>
            <a:ext cx="8397875" cy="4314825"/>
          </a:xfrm>
        </p:spPr>
        <p:txBody>
          <a:bodyPr/>
          <a:lstStyle/>
          <a:p>
            <a:pPr eaLnBrk="1" hangingPunct="1">
              <a:defRPr/>
            </a:pPr>
            <a:r>
              <a:rPr lang="en-US" sz="2800" dirty="0"/>
              <a:t>Most chemistry problems you will solve in this course are </a:t>
            </a:r>
            <a:r>
              <a:rPr lang="en-US" sz="2800" b="1" dirty="0">
                <a:solidFill>
                  <a:schemeClr val="accent6"/>
                </a:solidFill>
              </a:rPr>
              <a:t>unit conversion problems.</a:t>
            </a:r>
          </a:p>
          <a:p>
            <a:pPr eaLnBrk="1" hangingPunct="1">
              <a:defRPr/>
            </a:pPr>
            <a:endParaRPr lang="en-US" sz="2800" b="1" dirty="0">
              <a:solidFill>
                <a:schemeClr val="accent6"/>
              </a:solidFill>
            </a:endParaRPr>
          </a:p>
          <a:p>
            <a:pPr eaLnBrk="1" hangingPunct="1">
              <a:defRPr/>
            </a:pPr>
            <a:r>
              <a:rPr lang="en-US" sz="2800" dirty="0"/>
              <a:t>Using units as a guide to solving problems is called </a:t>
            </a:r>
            <a:r>
              <a:rPr lang="en-US" sz="2800" b="1" dirty="0">
                <a:solidFill>
                  <a:schemeClr val="accent6"/>
                </a:solidFill>
              </a:rPr>
              <a:t>dimensional analysis.</a:t>
            </a:r>
          </a:p>
          <a:p>
            <a:pPr eaLnBrk="1" hangingPunct="1">
              <a:defRPr/>
            </a:pPr>
            <a:endParaRPr lang="en-US" sz="2800" b="1" dirty="0">
              <a:solidFill>
                <a:schemeClr val="accent6"/>
              </a:solidFill>
            </a:endParaRPr>
          </a:p>
          <a:p>
            <a:pPr eaLnBrk="1" hangingPunct="1">
              <a:defRPr/>
            </a:pPr>
            <a:r>
              <a:rPr lang="en-US" sz="2800" dirty="0"/>
              <a:t>Units should always be included in calculations; they are multiplied, divided, and canceled like any other algebraic quantity.</a:t>
            </a:r>
          </a:p>
        </p:txBody>
      </p:sp>
    </p:spTree>
    <p:extLst>
      <p:ext uri="{BB962C8B-B14F-4D97-AF65-F5344CB8AC3E}">
        <p14:creationId xmlns:p14="http://schemas.microsoft.com/office/powerpoint/2010/main" xmlns="" val="21131223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Atoms and Molecules</a:t>
            </a:r>
          </a:p>
        </p:txBody>
      </p:sp>
      <p:sp>
        <p:nvSpPr>
          <p:cNvPr id="6147" name="Content Placeholder 2"/>
          <p:cNvSpPr>
            <a:spLocks noGrp="1"/>
          </p:cNvSpPr>
          <p:nvPr>
            <p:ph idx="1"/>
          </p:nvPr>
        </p:nvSpPr>
        <p:spPr>
          <a:xfrm>
            <a:off x="1752600" y="2819401"/>
            <a:ext cx="8610600" cy="3471863"/>
          </a:xfrm>
        </p:spPr>
        <p:txBody>
          <a:bodyPr>
            <a:normAutofit fontScale="92500"/>
          </a:bodyPr>
          <a:lstStyle/>
          <a:p>
            <a:pPr eaLnBrk="1" hangingPunct="1"/>
            <a:r>
              <a:rPr lang="en-US" altLang="en-US" sz="3000">
                <a:ea typeface="ヒラギノ角ゴ Pro W3" pitchFamily="127" charset="-128"/>
              </a:rPr>
              <a:t>The air contains carbon monoxide pollutant.</a:t>
            </a:r>
          </a:p>
          <a:p>
            <a:pPr eaLnBrk="1" hangingPunct="1">
              <a:buFontTx/>
              <a:buNone/>
            </a:pPr>
            <a:endParaRPr lang="en-US" altLang="en-US" sz="2400">
              <a:ea typeface="ヒラギノ角ゴ Pro W3" pitchFamily="127" charset="-128"/>
            </a:endParaRPr>
          </a:p>
          <a:p>
            <a:pPr eaLnBrk="1" hangingPunct="1"/>
            <a:r>
              <a:rPr lang="en-US" altLang="en-US" sz="3000">
                <a:ea typeface="ヒラギノ角ゴ Pro W3" pitchFamily="127" charset="-128"/>
              </a:rPr>
              <a:t>Carbon monoxide gas is composed of carbon monoxide </a:t>
            </a:r>
            <a:r>
              <a:rPr lang="en-US" altLang="en-US" sz="3000" b="1">
                <a:solidFill>
                  <a:srgbClr val="143C83"/>
                </a:solidFill>
                <a:ea typeface="ヒラギノ角ゴ Pro W3" pitchFamily="127" charset="-128"/>
              </a:rPr>
              <a:t>molecules</a:t>
            </a:r>
            <a:r>
              <a:rPr lang="en-US" altLang="en-US" sz="3000" b="1">
                <a:ea typeface="ヒラギノ角ゴ Pro W3" pitchFamily="127" charset="-128"/>
              </a:rPr>
              <a:t>.</a:t>
            </a:r>
          </a:p>
          <a:p>
            <a:pPr eaLnBrk="1" hangingPunct="1">
              <a:buFontTx/>
              <a:buNone/>
            </a:pPr>
            <a:endParaRPr lang="en-US" altLang="en-US" sz="2400" b="1">
              <a:ea typeface="ヒラギノ角ゴ Pro W3" pitchFamily="127" charset="-128"/>
            </a:endParaRPr>
          </a:p>
          <a:p>
            <a:pPr eaLnBrk="1" hangingPunct="1"/>
            <a:r>
              <a:rPr lang="en-US" altLang="en-US" sz="3000">
                <a:ea typeface="ヒラギノ角ゴ Pro W3" pitchFamily="127" charset="-128"/>
              </a:rPr>
              <a:t>Each molecule contains a carbon </a:t>
            </a:r>
            <a:r>
              <a:rPr lang="en-US" altLang="en-US" sz="3000" b="1">
                <a:solidFill>
                  <a:srgbClr val="143C83"/>
                </a:solidFill>
                <a:ea typeface="ヒラギノ角ゴ Pro W3" pitchFamily="127" charset="-128"/>
              </a:rPr>
              <a:t>atom</a:t>
            </a:r>
            <a:r>
              <a:rPr lang="en-US" altLang="en-US" sz="3000" b="1">
                <a:ea typeface="ヒラギノ角ゴ Pro W3" pitchFamily="127" charset="-128"/>
              </a:rPr>
              <a:t> </a:t>
            </a:r>
            <a:r>
              <a:rPr lang="en-US" altLang="en-US" sz="3000">
                <a:ea typeface="ヒラギノ角ゴ Pro W3" pitchFamily="127" charset="-128"/>
              </a:rPr>
              <a:t>and an oxygen </a:t>
            </a:r>
            <a:r>
              <a:rPr lang="en-US" altLang="en-US" sz="3000" b="1">
                <a:solidFill>
                  <a:srgbClr val="143C83"/>
                </a:solidFill>
                <a:ea typeface="ヒラギノ角ゴ Pro W3" pitchFamily="127" charset="-128"/>
              </a:rPr>
              <a:t>atom</a:t>
            </a:r>
            <a:r>
              <a:rPr lang="en-US" altLang="en-US" sz="3000">
                <a:ea typeface="ヒラギノ角ゴ Pro W3" pitchFamily="127" charset="-128"/>
              </a:rPr>
              <a:t> held together by a chemical bond.</a:t>
            </a:r>
          </a:p>
        </p:txBody>
      </p:sp>
      <p:pic>
        <p:nvPicPr>
          <p:cNvPr id="6148" name="Picture 6" descr="Z:\50627 IRDVD Tro Chemistry A Molecular Approach\Working Files 50627\JPEG 50627\ch01\01_Pg1_Un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2698"/>
          <a:stretch>
            <a:fillRect/>
          </a:stretch>
        </p:blipFill>
        <p:spPr bwMode="auto">
          <a:xfrm>
            <a:off x="4743450" y="627063"/>
            <a:ext cx="2705100" cy="2197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4070570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Dimensional Analysis</a:t>
            </a:r>
          </a:p>
        </p:txBody>
      </p:sp>
      <p:sp>
        <p:nvSpPr>
          <p:cNvPr id="138243" name="Content Placeholder 2"/>
          <p:cNvSpPr>
            <a:spLocks noGrp="1"/>
          </p:cNvSpPr>
          <p:nvPr>
            <p:ph idx="1"/>
          </p:nvPr>
        </p:nvSpPr>
        <p:spPr>
          <a:xfrm>
            <a:off x="1905000" y="1371601"/>
            <a:ext cx="8229600" cy="3649663"/>
          </a:xfrm>
        </p:spPr>
        <p:txBody>
          <a:bodyPr/>
          <a:lstStyle/>
          <a:p>
            <a:r>
              <a:rPr lang="en-US" altLang="en-US" sz="2800">
                <a:ea typeface="ヒラギノ角ゴ Pro W3" pitchFamily="127" charset="-128"/>
              </a:rPr>
              <a:t>A </a:t>
            </a:r>
            <a:r>
              <a:rPr lang="en-US" altLang="en-US" sz="2800">
                <a:solidFill>
                  <a:srgbClr val="2D2D8A"/>
                </a:solidFill>
                <a:ea typeface="ヒラギノ角ゴ Pro W3" pitchFamily="127" charset="-128"/>
              </a:rPr>
              <a:t>unit equation</a:t>
            </a:r>
            <a:r>
              <a:rPr lang="en-US" altLang="en-US" sz="2800">
                <a:solidFill>
                  <a:srgbClr val="FF0000"/>
                </a:solidFill>
                <a:ea typeface="ヒラギノ角ゴ Pro W3" pitchFamily="127" charset="-128"/>
              </a:rPr>
              <a:t> </a:t>
            </a:r>
            <a:r>
              <a:rPr lang="en-US" altLang="en-US" sz="2800">
                <a:ea typeface="ヒラギノ角ゴ Pro W3" pitchFamily="127" charset="-128"/>
              </a:rPr>
              <a:t>is a statement of two equivalent quantities, such as</a:t>
            </a:r>
          </a:p>
          <a:p>
            <a:pPr algn="ctr">
              <a:buFontTx/>
              <a:buNone/>
            </a:pPr>
            <a:r>
              <a:rPr lang="en-US" altLang="en-US" b="1" smtClean="0">
                <a:ea typeface="ヒラギノ角ゴ Pro W3" pitchFamily="127" charset="-128"/>
              </a:rPr>
              <a:t>2.54 cm = 1 in. </a:t>
            </a:r>
          </a:p>
          <a:p>
            <a:endParaRPr lang="en-US" altLang="en-US" sz="1600" b="1">
              <a:ea typeface="ヒラギノ角ゴ Pro W3" pitchFamily="127" charset="-128"/>
            </a:endParaRPr>
          </a:p>
          <a:p>
            <a:r>
              <a:rPr lang="en-US" altLang="en-US" sz="2800">
                <a:ea typeface="ヒラギノ角ゴ Pro W3" pitchFamily="127" charset="-128"/>
              </a:rPr>
              <a:t>A </a:t>
            </a:r>
            <a:r>
              <a:rPr lang="en-US" altLang="en-US" sz="2800" b="1">
                <a:solidFill>
                  <a:srgbClr val="2D2D8A"/>
                </a:solidFill>
                <a:ea typeface="ヒラギノ角ゴ Pro W3" pitchFamily="127" charset="-128"/>
              </a:rPr>
              <a:t>conversion factor</a:t>
            </a:r>
            <a:r>
              <a:rPr lang="en-US" altLang="en-US" sz="2800">
                <a:ea typeface="ヒラギノ角ゴ Pro W3" pitchFamily="127" charset="-128"/>
              </a:rPr>
              <a:t> is a fractional quantity of a unit equation with the units we are </a:t>
            </a:r>
            <a:r>
              <a:rPr lang="en-US" altLang="en-US" sz="2800" b="1" i="1">
                <a:ea typeface="ヒラギノ角ゴ Pro W3" pitchFamily="127" charset="-128"/>
              </a:rPr>
              <a:t>converting from</a:t>
            </a:r>
            <a:r>
              <a:rPr lang="en-US" altLang="en-US" sz="2800" b="1">
                <a:ea typeface="ヒラギノ角ゴ Pro W3" pitchFamily="127" charset="-128"/>
              </a:rPr>
              <a:t> </a:t>
            </a:r>
            <a:r>
              <a:rPr lang="en-US" altLang="en-US" sz="2800">
                <a:ea typeface="ヒラギノ角ゴ Pro W3" pitchFamily="127" charset="-128"/>
              </a:rPr>
              <a:t>on the bottom and the units we are </a:t>
            </a:r>
            <a:r>
              <a:rPr lang="en-US" altLang="en-US" sz="2800" b="1" i="1">
                <a:ea typeface="ヒラギノ角ゴ Pro W3" pitchFamily="127" charset="-128"/>
              </a:rPr>
              <a:t>converting to</a:t>
            </a:r>
            <a:r>
              <a:rPr lang="en-US" altLang="en-US" sz="2800" b="1">
                <a:ea typeface="ヒラギノ角ゴ Pro W3" pitchFamily="127" charset="-128"/>
              </a:rPr>
              <a:t> </a:t>
            </a:r>
            <a:r>
              <a:rPr lang="en-US" altLang="en-US" sz="2800">
                <a:ea typeface="ヒラギノ角ゴ Pro W3" pitchFamily="127" charset="-128"/>
              </a:rPr>
              <a:t>on the top.</a:t>
            </a:r>
          </a:p>
        </p:txBody>
      </p:sp>
    </p:spTree>
    <p:extLst>
      <p:ext uri="{BB962C8B-B14F-4D97-AF65-F5344CB8AC3E}">
        <p14:creationId xmlns:p14="http://schemas.microsoft.com/office/powerpoint/2010/main" xmlns="" val="7335046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Dimensional Analysis</a:t>
            </a:r>
          </a:p>
        </p:txBody>
      </p:sp>
      <p:sp>
        <p:nvSpPr>
          <p:cNvPr id="140291" name="Content Placeholder 2"/>
          <p:cNvSpPr>
            <a:spLocks noGrp="1"/>
          </p:cNvSpPr>
          <p:nvPr>
            <p:ph idx="1"/>
          </p:nvPr>
        </p:nvSpPr>
        <p:spPr>
          <a:xfrm>
            <a:off x="1889125" y="1141413"/>
            <a:ext cx="8229600" cy="1606550"/>
          </a:xfrm>
        </p:spPr>
        <p:txBody>
          <a:bodyPr/>
          <a:lstStyle/>
          <a:p>
            <a:pPr eaLnBrk="1" hangingPunct="1"/>
            <a:r>
              <a:rPr lang="en-US" altLang="ja-JP" sz="3000">
                <a:solidFill>
                  <a:srgbClr val="000000"/>
                </a:solidFill>
                <a:ea typeface="MS PGothic" panose="020B0600070205080204" pitchFamily="34" charset="-128"/>
                <a:cs typeface="Times New Roman" panose="02020603050405020304" pitchFamily="18" charset="0"/>
              </a:rPr>
              <a:t>Most unit conversion problems take the following form:</a:t>
            </a:r>
            <a:endParaRPr lang="en-US" altLang="en-US" sz="3000">
              <a:ea typeface="MS PGothic" panose="020B0600070205080204" pitchFamily="34" charset="-128"/>
              <a:cs typeface="Times New Roman" panose="02020603050405020304" pitchFamily="18" charset="0"/>
            </a:endParaRPr>
          </a:p>
          <a:p>
            <a:pPr eaLnBrk="1" hangingPunct="1"/>
            <a:endParaRPr lang="en-US" altLang="en-US" smtClean="0">
              <a:ea typeface="MS PGothic" panose="020B0600070205080204" pitchFamily="34" charset="-128"/>
              <a:cs typeface="Times New Roman" panose="02020603050405020304" pitchFamily="18" charset="0"/>
            </a:endParaRPr>
          </a:p>
        </p:txBody>
      </p:sp>
      <p:pic>
        <p:nvPicPr>
          <p:cNvPr id="140292" name="Picture 5" descr="C:\Documents and Settings\GEX User\Desktop\IRDVDs\50627 Tro IRDVD\Lecture\component\01_pg27 equation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8850" y="3089275"/>
            <a:ext cx="7734300" cy="109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241671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Dimensional Analysis</a:t>
            </a:r>
          </a:p>
        </p:txBody>
      </p:sp>
      <p:sp>
        <p:nvSpPr>
          <p:cNvPr id="142339" name="Content Placeholder 2"/>
          <p:cNvSpPr>
            <a:spLocks noGrp="1"/>
          </p:cNvSpPr>
          <p:nvPr>
            <p:ph idx="1"/>
          </p:nvPr>
        </p:nvSpPr>
        <p:spPr>
          <a:xfrm>
            <a:off x="1905001" y="762000"/>
            <a:ext cx="8474075" cy="2825750"/>
          </a:xfrm>
        </p:spPr>
        <p:txBody>
          <a:bodyPr/>
          <a:lstStyle/>
          <a:p>
            <a:pPr>
              <a:buFontTx/>
              <a:buNone/>
            </a:pPr>
            <a:r>
              <a:rPr lang="en-US" altLang="en-US" b="1" smtClean="0">
                <a:ea typeface="ヒラギノ角ゴ Pro W3" pitchFamily="127" charset="-128"/>
              </a:rPr>
              <a:t>Units Raised to a Power:</a:t>
            </a:r>
          </a:p>
          <a:p>
            <a:r>
              <a:rPr lang="en-US" altLang="en-US" sz="2800">
                <a:ea typeface="ヒラギノ角ゴ Pro W3" pitchFamily="127" charset="-128"/>
              </a:rPr>
              <a:t>When building conversion factors for units raised to a power, remember to raise both the number and the unit to the power. For example, to convert from in</a:t>
            </a:r>
            <a:r>
              <a:rPr lang="en-US" altLang="en-US" sz="2800" baseline="30000">
                <a:ea typeface="ヒラギノ角ゴ Pro W3" pitchFamily="127" charset="-128"/>
              </a:rPr>
              <a:t>2</a:t>
            </a:r>
            <a:r>
              <a:rPr lang="en-US" altLang="en-US" sz="2800">
                <a:ea typeface="ヒラギノ角ゴ Pro W3" pitchFamily="127" charset="-128"/>
              </a:rPr>
              <a:t> to cm</a:t>
            </a:r>
            <a:r>
              <a:rPr lang="en-US" altLang="en-US" sz="2800" baseline="30000">
                <a:ea typeface="ヒラギノ角ゴ Pro W3" pitchFamily="127" charset="-128"/>
              </a:rPr>
              <a:t>2</a:t>
            </a:r>
            <a:r>
              <a:rPr lang="en-US" altLang="en-US" sz="2800">
                <a:ea typeface="ヒラギノ角ゴ Pro W3" pitchFamily="127" charset="-128"/>
              </a:rPr>
              <a:t>, we construct the conversion factor as follows:</a:t>
            </a:r>
          </a:p>
        </p:txBody>
      </p:sp>
      <p:pic>
        <p:nvPicPr>
          <p:cNvPr id="142340" name="Picture 5" descr="C:\Documents and Settings\GEX User\Desktop\IRDVDs\50627 Tro IRDVD\Lecture\component\01_pg30 equation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73625" y="3819526"/>
            <a:ext cx="2444750" cy="247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3200520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a:t>
            </a:r>
            <a:endParaRPr lang="en-US" dirty="0"/>
          </a:p>
        </p:txBody>
      </p:sp>
      <p:sp>
        <p:nvSpPr>
          <p:cNvPr id="3" name="Content Placeholder 2"/>
          <p:cNvSpPr>
            <a:spLocks noGrp="1"/>
          </p:cNvSpPr>
          <p:nvPr>
            <p:ph idx="1"/>
          </p:nvPr>
        </p:nvSpPr>
        <p:spPr/>
        <p:txBody>
          <a:bodyPr/>
          <a:lstStyle/>
          <a:p>
            <a:r>
              <a:rPr lang="en-US" dirty="0" smtClean="0"/>
              <a:t>Clicker questions/Jeopardy</a:t>
            </a:r>
            <a:endParaRPr lang="en-US" dirty="0"/>
          </a:p>
        </p:txBody>
      </p:sp>
    </p:spTree>
    <p:extLst>
      <p:ext uri="{BB962C8B-B14F-4D97-AF65-F5344CB8AC3E}">
        <p14:creationId xmlns:p14="http://schemas.microsoft.com/office/powerpoint/2010/main" xmlns="" val="901438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Chapter 2: atoms and elements</a:t>
            </a:r>
            <a:endParaRPr lang="en-US" dirty="0"/>
          </a:p>
        </p:txBody>
      </p:sp>
      <p:sp>
        <p:nvSpPr>
          <p:cNvPr id="3" name="Content Placeholder 2"/>
          <p:cNvSpPr>
            <a:spLocks noGrp="1"/>
          </p:cNvSpPr>
          <p:nvPr>
            <p:ph idx="1"/>
          </p:nvPr>
        </p:nvSpPr>
        <p:spPr/>
        <p:txBody>
          <a:bodyPr/>
          <a:lstStyle/>
          <a:p>
            <a:r>
              <a:rPr lang="en-US" dirty="0" smtClean="0"/>
              <a:t>Are atoms divisible?</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xmlns="" val="415589615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If You Cut a Piece of Graphite</a:t>
            </a:r>
          </a:p>
        </p:txBody>
      </p:sp>
      <p:sp>
        <p:nvSpPr>
          <p:cNvPr id="4099" name="Content Placeholder 2"/>
          <p:cNvSpPr>
            <a:spLocks noGrp="1"/>
          </p:cNvSpPr>
          <p:nvPr>
            <p:ph idx="1"/>
          </p:nvPr>
        </p:nvSpPr>
        <p:spPr>
          <a:xfrm>
            <a:off x="508000" y="990601"/>
            <a:ext cx="10972800" cy="5508625"/>
          </a:xfrm>
        </p:spPr>
        <p:txBody>
          <a:bodyPr/>
          <a:lstStyle/>
          <a:p>
            <a:pPr eaLnBrk="1" hangingPunct="1"/>
            <a:r>
              <a:rPr lang="en-US" smtClean="0">
                <a:ea typeface="ヒラギノ角ゴ Pro W3" pitchFamily="127" charset="-128"/>
              </a:rPr>
              <a:t>The word atom comes from the Greek </a:t>
            </a:r>
            <a:r>
              <a:rPr lang="en-US" b="1" i="1" smtClean="0">
                <a:solidFill>
                  <a:srgbClr val="143C83"/>
                </a:solidFill>
                <a:ea typeface="ヒラギノ角ゴ Pro W3" pitchFamily="127" charset="-128"/>
              </a:rPr>
              <a:t>atomos</a:t>
            </a:r>
            <a:r>
              <a:rPr lang="en-US" smtClean="0">
                <a:ea typeface="ヒラギノ角ゴ Pro W3" pitchFamily="127" charset="-128"/>
              </a:rPr>
              <a:t>, meaning </a:t>
            </a:r>
            <a:r>
              <a:rPr lang="ja-JP" altLang="en-US" smtClean="0">
                <a:ea typeface="ヒラギノ角ゴ Pro W3" pitchFamily="127" charset="-128"/>
              </a:rPr>
              <a:t>“</a:t>
            </a:r>
            <a:r>
              <a:rPr lang="en-US" altLang="ja-JP" smtClean="0">
                <a:ea typeface="ヒラギノ角ゴ Pro W3" pitchFamily="127" charset="-128"/>
              </a:rPr>
              <a:t>indivisible.</a:t>
            </a:r>
            <a:r>
              <a:rPr lang="ja-JP" altLang="en-US" smtClean="0">
                <a:ea typeface="ヒラギノ角ゴ Pro W3" pitchFamily="127" charset="-128"/>
              </a:rPr>
              <a:t>”</a:t>
            </a:r>
            <a:r>
              <a:rPr lang="en-US" altLang="ja-JP" smtClean="0">
                <a:ea typeface="ヒラギノ角ゴ Pro W3" pitchFamily="127" charset="-128"/>
              </a:rPr>
              <a:t> </a:t>
            </a:r>
          </a:p>
          <a:p>
            <a:pPr eaLnBrk="1" hangingPunct="1"/>
            <a:endParaRPr lang="en-US" smtClean="0">
              <a:ea typeface="ヒラギノ角ゴ Pro W3" pitchFamily="127" charset="-128"/>
            </a:endParaRPr>
          </a:p>
          <a:p>
            <a:pPr eaLnBrk="1" hangingPunct="1"/>
            <a:r>
              <a:rPr lang="en-US" smtClean="0">
                <a:ea typeface="ヒラギノ角ゴ Pro W3" pitchFamily="127" charset="-128"/>
              </a:rPr>
              <a:t>You cannot divide a carbon atom into smaller pieces and still have carbon. </a:t>
            </a:r>
          </a:p>
          <a:p>
            <a:pPr eaLnBrk="1" hangingPunct="1"/>
            <a:endParaRPr lang="en-US" smtClean="0">
              <a:ea typeface="ヒラギノ角ゴ Pro W3" pitchFamily="127" charset="-128"/>
            </a:endParaRPr>
          </a:p>
          <a:p>
            <a:pPr eaLnBrk="1" hangingPunct="1"/>
            <a:r>
              <a:rPr lang="en-US" smtClean="0">
                <a:ea typeface="ヒラギノ角ゴ Pro W3" pitchFamily="127" charset="-128"/>
              </a:rPr>
              <a:t>Atoms compose all ordinary matter—if you want to understand matter, you must begin by understanding atoms.</a:t>
            </a:r>
          </a:p>
          <a:p>
            <a:pPr eaLnBrk="1" hangingPunct="1"/>
            <a:endParaRPr lang="en-US" smtClean="0">
              <a:ea typeface="ヒラギノ角ゴ Pro W3" pitchFamily="127" charset="-128"/>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Imaging and Moving Individual Atoms</a:t>
            </a:r>
          </a:p>
        </p:txBody>
      </p:sp>
      <p:sp>
        <p:nvSpPr>
          <p:cNvPr id="5123" name="Content Placeholder 2"/>
          <p:cNvSpPr>
            <a:spLocks noGrp="1"/>
          </p:cNvSpPr>
          <p:nvPr>
            <p:ph idx="1"/>
          </p:nvPr>
        </p:nvSpPr>
        <p:spPr>
          <a:xfrm>
            <a:off x="406401" y="990600"/>
            <a:ext cx="11400367" cy="4918075"/>
          </a:xfrm>
        </p:spPr>
        <p:txBody>
          <a:bodyPr/>
          <a:lstStyle/>
          <a:p>
            <a:pPr eaLnBrk="1" hangingPunct="1"/>
            <a:r>
              <a:rPr lang="en-US" smtClean="0">
                <a:ea typeface="ヒラギノ角ゴ Pro W3" pitchFamily="127" charset="-128"/>
              </a:rPr>
              <a:t>On March 16, 1981, Gerd Binnig and Heinrich Rohrer worked late into the night </a:t>
            </a:r>
            <a:br>
              <a:rPr lang="en-US" smtClean="0">
                <a:ea typeface="ヒラギノ角ゴ Pro W3" pitchFamily="127" charset="-128"/>
              </a:rPr>
            </a:br>
            <a:r>
              <a:rPr lang="en-US" smtClean="0">
                <a:ea typeface="ヒラギノ角ゴ Pro W3" pitchFamily="127" charset="-128"/>
              </a:rPr>
              <a:t>in their laboratory.</a:t>
            </a:r>
          </a:p>
          <a:p>
            <a:pPr eaLnBrk="1" hangingPunct="1">
              <a:buFontTx/>
              <a:buNone/>
            </a:pPr>
            <a:endParaRPr lang="en-US" smtClean="0">
              <a:ea typeface="ヒラギノ角ゴ Pro W3" pitchFamily="127" charset="-128"/>
            </a:endParaRPr>
          </a:p>
          <a:p>
            <a:pPr eaLnBrk="1" hangingPunct="1"/>
            <a:r>
              <a:rPr lang="en-US" smtClean="0">
                <a:ea typeface="ヒラギノ角ゴ Pro W3" pitchFamily="127" charset="-128"/>
              </a:rPr>
              <a:t>Their work led to the development of </a:t>
            </a:r>
            <a:r>
              <a:rPr lang="en-US" i="1" smtClean="0">
                <a:ea typeface="ヒラギノ角ゴ Pro W3" pitchFamily="127" charset="-128"/>
              </a:rPr>
              <a:t>scanning tunneling microscopy (STM)</a:t>
            </a:r>
            <a:r>
              <a:rPr lang="en-US" smtClean="0">
                <a:ea typeface="ヒラギノ角ゴ Pro W3" pitchFamily="127" charset="-128"/>
              </a:rPr>
              <a:t>.</a:t>
            </a:r>
          </a:p>
          <a:p>
            <a:pPr eaLnBrk="1" hangingPunct="1">
              <a:buFontTx/>
              <a:buNone/>
            </a:pPr>
            <a:r>
              <a:rPr lang="en-US" smtClean="0">
                <a:ea typeface="ヒラギノ角ゴ Pro W3" pitchFamily="127" charset="-128"/>
              </a:rPr>
              <a:t> </a:t>
            </a:r>
          </a:p>
          <a:p>
            <a:pPr eaLnBrk="1" hangingPunct="1"/>
            <a:r>
              <a:rPr lang="en-US" smtClean="0">
                <a:ea typeface="ヒラギノ角ゴ Pro W3" pitchFamily="127" charset="-128"/>
              </a:rPr>
              <a:t>STM is a technique that can image, and even move, individual atoms and molecules.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Scanning Tunneling Microscopy </a:t>
            </a:r>
          </a:p>
        </p:txBody>
      </p:sp>
      <p:sp>
        <p:nvSpPr>
          <p:cNvPr id="6147" name="Content Placeholder 2"/>
          <p:cNvSpPr>
            <a:spLocks noGrp="1"/>
          </p:cNvSpPr>
          <p:nvPr>
            <p:ph idx="1"/>
          </p:nvPr>
        </p:nvSpPr>
        <p:spPr>
          <a:xfrm>
            <a:off x="304800" y="4648201"/>
            <a:ext cx="10972800" cy="1668463"/>
          </a:xfrm>
        </p:spPr>
        <p:txBody>
          <a:bodyPr/>
          <a:lstStyle/>
          <a:p>
            <a:pPr eaLnBrk="1" hangingPunct="1">
              <a:buFontTx/>
              <a:buNone/>
            </a:pPr>
            <a:endParaRPr lang="en-US" smtClean="0">
              <a:ea typeface="ヒラギノ角ゴ Pro W3" pitchFamily="127" charset="-128"/>
            </a:endParaRPr>
          </a:p>
          <a:p>
            <a:pPr eaLnBrk="1" hangingPunct="1"/>
            <a:r>
              <a:rPr lang="en-US" smtClean="0">
                <a:ea typeface="ヒラギノ角ゴ Pro W3" pitchFamily="127" charset="-128"/>
              </a:rPr>
              <a:t>Binnig and Rohrer developed a type of microscope that could </a:t>
            </a:r>
            <a:r>
              <a:rPr lang="ja-JP" altLang="en-US" smtClean="0">
                <a:ea typeface="ヒラギノ角ゴ Pro W3" pitchFamily="127" charset="-128"/>
              </a:rPr>
              <a:t>“</a:t>
            </a:r>
            <a:r>
              <a:rPr lang="en-US" altLang="ja-JP" smtClean="0">
                <a:ea typeface="ヒラギノ角ゴ Pro W3" pitchFamily="127" charset="-128"/>
              </a:rPr>
              <a:t>see</a:t>
            </a:r>
            <a:r>
              <a:rPr lang="ja-JP" altLang="en-US" smtClean="0">
                <a:ea typeface="ヒラギノ角ゴ Pro W3" pitchFamily="127" charset="-128"/>
              </a:rPr>
              <a:t>”</a:t>
            </a:r>
            <a:r>
              <a:rPr lang="en-US" altLang="ja-JP" smtClean="0">
                <a:ea typeface="ヒラギノ角ゴ Pro W3" pitchFamily="127" charset="-128"/>
              </a:rPr>
              <a:t> atoms.</a:t>
            </a:r>
            <a:endParaRPr lang="en-US" smtClean="0">
              <a:ea typeface="ヒラギノ角ゴ Pro W3" pitchFamily="127" charset="-128"/>
            </a:endParaRPr>
          </a:p>
        </p:txBody>
      </p:sp>
      <p:pic>
        <p:nvPicPr>
          <p:cNvPr id="6148" name="Picture 6" descr="Z:\50627 IRDVD Tro Chemistry A Molecular Approach\Working Files 50627\JPEG 50627\ch02\02_01_Figure.jpg"/>
          <p:cNvPicPr>
            <a:picLocks noChangeAspect="1" noChangeArrowheads="1"/>
          </p:cNvPicPr>
          <p:nvPr/>
        </p:nvPicPr>
        <p:blipFill>
          <a:blip r:embed="rId3" cstate="print"/>
          <a:srcRect b="4379"/>
          <a:stretch>
            <a:fillRect/>
          </a:stretch>
        </p:blipFill>
        <p:spPr bwMode="auto">
          <a:xfrm>
            <a:off x="406400" y="682625"/>
            <a:ext cx="11379200" cy="447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Imaging and Moving Individual Atoms</a:t>
            </a:r>
          </a:p>
        </p:txBody>
      </p:sp>
      <p:sp>
        <p:nvSpPr>
          <p:cNvPr id="3" name="Content Placeholder 2"/>
          <p:cNvSpPr>
            <a:spLocks noGrp="1"/>
          </p:cNvSpPr>
          <p:nvPr>
            <p:ph idx="1"/>
          </p:nvPr>
        </p:nvSpPr>
        <p:spPr>
          <a:xfrm>
            <a:off x="508000" y="838201"/>
            <a:ext cx="10972800" cy="5472113"/>
          </a:xfrm>
        </p:spPr>
        <p:txBody>
          <a:bodyPr/>
          <a:lstStyle/>
          <a:p>
            <a:pPr eaLnBrk="1" hangingPunct="1">
              <a:defRPr/>
            </a:pPr>
            <a:r>
              <a:rPr lang="en-US" dirty="0" smtClean="0">
                <a:ea typeface="+mn-ea"/>
                <a:cs typeface="+mn-cs"/>
              </a:rPr>
              <a:t>In spite of their small size, atoms are the key to connecting the macroscopic and microscopic worlds. </a:t>
            </a:r>
          </a:p>
          <a:p>
            <a:pPr eaLnBrk="1" hangingPunct="1">
              <a:buFontTx/>
              <a:buNone/>
              <a:defRPr/>
            </a:pPr>
            <a:endParaRPr lang="en-US" dirty="0" smtClean="0">
              <a:ea typeface="+mn-ea"/>
              <a:cs typeface="+mn-cs"/>
            </a:endParaRPr>
          </a:p>
          <a:p>
            <a:pPr eaLnBrk="1" hangingPunct="1">
              <a:defRPr/>
            </a:pPr>
            <a:r>
              <a:rPr lang="en-US" dirty="0" smtClean="0">
                <a:ea typeface="+mn-ea"/>
                <a:cs typeface="+mn-cs"/>
              </a:rPr>
              <a:t>An </a:t>
            </a:r>
            <a:r>
              <a:rPr lang="en-US" b="1" i="1" dirty="0" smtClean="0">
                <a:solidFill>
                  <a:srgbClr val="333399"/>
                </a:solidFill>
                <a:ea typeface="+mn-ea"/>
                <a:cs typeface="+mn-cs"/>
              </a:rPr>
              <a:t>atom</a:t>
            </a:r>
            <a:r>
              <a:rPr lang="en-US" i="1" dirty="0" smtClean="0">
                <a:ea typeface="+mn-ea"/>
                <a:cs typeface="+mn-cs"/>
              </a:rPr>
              <a:t> </a:t>
            </a:r>
            <a:r>
              <a:rPr lang="en-US" dirty="0" smtClean="0">
                <a:ea typeface="+mn-ea"/>
                <a:cs typeface="+mn-cs"/>
              </a:rPr>
              <a:t>is the smallest identifiable unit of an </a:t>
            </a:r>
            <a:r>
              <a:rPr lang="en-US" i="1" dirty="0" smtClean="0">
                <a:ea typeface="+mn-ea"/>
                <a:cs typeface="+mn-cs"/>
              </a:rPr>
              <a:t>element</a:t>
            </a:r>
            <a:r>
              <a:rPr lang="en-US" dirty="0" smtClean="0">
                <a:ea typeface="+mn-ea"/>
                <a:cs typeface="+mn-cs"/>
              </a:rPr>
              <a:t>. </a:t>
            </a:r>
          </a:p>
          <a:p>
            <a:pPr eaLnBrk="1" hangingPunct="1">
              <a:buFontTx/>
              <a:buNone/>
              <a:defRPr/>
            </a:pPr>
            <a:endParaRPr lang="en-US" dirty="0" smtClean="0">
              <a:ea typeface="+mn-ea"/>
              <a:cs typeface="+mn-cs"/>
            </a:endParaRPr>
          </a:p>
          <a:p>
            <a:pPr eaLnBrk="1" hangingPunct="1">
              <a:defRPr/>
            </a:pPr>
            <a:r>
              <a:rPr lang="en-US" dirty="0" smtClean="0">
                <a:ea typeface="+mn-ea"/>
                <a:cs typeface="+mn-cs"/>
              </a:rPr>
              <a:t>There are about</a:t>
            </a:r>
          </a:p>
          <a:p>
            <a:pPr lvl="3" eaLnBrk="1" hangingPunct="1">
              <a:defRPr/>
            </a:pPr>
            <a:r>
              <a:rPr lang="en-US" dirty="0" smtClean="0">
                <a:ea typeface="+mn-ea"/>
                <a:cs typeface="+mn-cs"/>
              </a:rPr>
              <a:t>91 different naturally occurring elements, and</a:t>
            </a:r>
          </a:p>
          <a:p>
            <a:pPr lvl="3" eaLnBrk="1" hangingPunct="1">
              <a:defRPr/>
            </a:pPr>
            <a:r>
              <a:rPr lang="en-US" dirty="0" smtClean="0">
                <a:ea typeface="+mn-ea"/>
                <a:cs typeface="+mn-cs"/>
              </a:rPr>
              <a:t>over 20 synthetic elements (elements not found in nature).</a:t>
            </a:r>
            <a:endParaRPr lang="en-US"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DEJ</a:t>
            </a:r>
            <a:endParaRPr lang="en-US" dirty="0"/>
          </a:p>
        </p:txBody>
      </p:sp>
      <p:sp>
        <p:nvSpPr>
          <p:cNvPr id="3" name="Content Placeholder 2"/>
          <p:cNvSpPr>
            <a:spLocks noGrp="1"/>
          </p:cNvSpPr>
          <p:nvPr>
            <p:ph idx="1"/>
          </p:nvPr>
        </p:nvSpPr>
        <p:spPr/>
        <p:txBody>
          <a:bodyPr/>
          <a:lstStyle/>
          <a:p>
            <a:r>
              <a:rPr lang="en-US" dirty="0" smtClean="0"/>
              <a:t>Before we begin Atomic Theory, we are going to complete an initial journal entry.</a:t>
            </a:r>
          </a:p>
          <a:p>
            <a:r>
              <a:rPr lang="en-US" dirty="0" smtClean="0"/>
              <a:t>Answer this prompt: Describe what you know about the discovery of the atom and its parts. What was the most important discovery?</a:t>
            </a:r>
            <a:endParaRPr lang="en-US" dirty="0"/>
          </a:p>
        </p:txBody>
      </p:sp>
    </p:spTree>
    <p:extLst>
      <p:ext uri="{BB962C8B-B14F-4D97-AF65-F5344CB8AC3E}">
        <p14:creationId xmlns:p14="http://schemas.microsoft.com/office/powerpoint/2010/main" xmlns="" val="7440843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Atoms and Molecules</a:t>
            </a:r>
          </a:p>
        </p:txBody>
      </p:sp>
      <p:sp>
        <p:nvSpPr>
          <p:cNvPr id="7171" name="Content Placeholder 2"/>
          <p:cNvSpPr>
            <a:spLocks noGrp="1"/>
          </p:cNvSpPr>
          <p:nvPr>
            <p:ph idx="1"/>
          </p:nvPr>
        </p:nvSpPr>
        <p:spPr>
          <a:xfrm>
            <a:off x="1905000" y="1371601"/>
            <a:ext cx="8229600" cy="3736975"/>
          </a:xfrm>
        </p:spPr>
        <p:txBody>
          <a:bodyPr/>
          <a:lstStyle/>
          <a:p>
            <a:pPr eaLnBrk="1" hangingPunct="1"/>
            <a:r>
              <a:rPr lang="en-US" altLang="en-US" b="1" smtClean="0">
                <a:solidFill>
                  <a:srgbClr val="143C83"/>
                </a:solidFill>
                <a:ea typeface="ヒラギノ角ゴ Pro W3" pitchFamily="127" charset="-128"/>
              </a:rPr>
              <a:t>Atoms</a:t>
            </a:r>
            <a:r>
              <a:rPr lang="en-US" altLang="en-US" b="1" smtClean="0">
                <a:ea typeface="ヒラギノ角ゴ Pro W3" pitchFamily="127" charset="-128"/>
              </a:rPr>
              <a:t> </a:t>
            </a:r>
            <a:r>
              <a:rPr lang="en-US" altLang="en-US" smtClean="0">
                <a:ea typeface="ヒラギノ角ゴ Pro W3" pitchFamily="127" charset="-128"/>
              </a:rPr>
              <a:t>are the submicroscopic particles that constitute the fundamental building blocks of ordinary matter.</a:t>
            </a:r>
          </a:p>
          <a:p>
            <a:pPr eaLnBrk="1" hangingPunct="1"/>
            <a:endParaRPr lang="en-US" altLang="en-US" smtClean="0">
              <a:ea typeface="ヒラギノ角ゴ Pro W3" pitchFamily="127" charset="-128"/>
            </a:endParaRPr>
          </a:p>
          <a:p>
            <a:pPr eaLnBrk="1" hangingPunct="1"/>
            <a:r>
              <a:rPr lang="en-US" altLang="en-US" smtClean="0">
                <a:ea typeface="ヒラギノ角ゴ Pro W3" pitchFamily="127" charset="-128"/>
              </a:rPr>
              <a:t>Free atoms are rare in nature; instead they bind together in specific geometrical arrangements to form </a:t>
            </a:r>
            <a:r>
              <a:rPr lang="en-US" altLang="en-US" b="1" smtClean="0">
                <a:solidFill>
                  <a:srgbClr val="143C83"/>
                </a:solidFill>
                <a:ea typeface="ヒラギノ角ゴ Pro W3" pitchFamily="127" charset="-128"/>
              </a:rPr>
              <a:t>molecules</a:t>
            </a:r>
            <a:r>
              <a:rPr lang="en-US" altLang="en-US" smtClean="0">
                <a:ea typeface="ヒラギノ角ゴ Pro W3" pitchFamily="127" charset="-128"/>
              </a:rPr>
              <a:t>.</a:t>
            </a:r>
          </a:p>
        </p:txBody>
      </p:sp>
    </p:spTree>
    <p:extLst>
      <p:ext uri="{BB962C8B-B14F-4D97-AF65-F5344CB8AC3E}">
        <p14:creationId xmlns:p14="http://schemas.microsoft.com/office/powerpoint/2010/main" xmlns="" val="358526069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Early Ideas about the Building Blocks of Matter</a:t>
            </a:r>
          </a:p>
        </p:txBody>
      </p:sp>
      <p:sp>
        <p:nvSpPr>
          <p:cNvPr id="27650" name="Content Placeholder 2"/>
          <p:cNvSpPr>
            <a:spLocks noGrp="1"/>
          </p:cNvSpPr>
          <p:nvPr>
            <p:ph idx="1"/>
          </p:nvPr>
        </p:nvSpPr>
        <p:spPr>
          <a:xfrm>
            <a:off x="406401" y="1295400"/>
            <a:ext cx="11400367" cy="5176838"/>
          </a:xfrm>
        </p:spPr>
        <p:txBody>
          <a:bodyPr/>
          <a:lstStyle/>
          <a:p>
            <a:pPr eaLnBrk="1" hangingPunct="1">
              <a:defRPr/>
            </a:pPr>
            <a:r>
              <a:rPr lang="en-US" dirty="0" smtClean="0">
                <a:ea typeface="ヒラギノ角ゴ Pro W3" pitchFamily="127" charset="-128"/>
              </a:rPr>
              <a:t>Leucippus (fifth century </a:t>
            </a:r>
            <a:r>
              <a:rPr lang="en-US" cap="small" dirty="0" smtClean="0">
                <a:ea typeface="ヒラギノ角ゴ Pro W3" pitchFamily="127" charset="-128"/>
              </a:rPr>
              <a:t>b.c.</a:t>
            </a:r>
            <a:r>
              <a:rPr lang="en-US" dirty="0" smtClean="0">
                <a:ea typeface="ヒラギノ角ゴ Pro W3" pitchFamily="127" charset="-128"/>
              </a:rPr>
              <a:t>) and his student Democritus (460–370 </a:t>
            </a:r>
            <a:r>
              <a:rPr lang="en-US" cap="small" dirty="0" smtClean="0">
                <a:ea typeface="ヒラギノ角ゴ Pro W3" pitchFamily="127" charset="-128"/>
              </a:rPr>
              <a:t>b.c.</a:t>
            </a:r>
            <a:r>
              <a:rPr lang="en-US" dirty="0" smtClean="0">
                <a:ea typeface="ヒラギノ角ゴ Pro W3" pitchFamily="127" charset="-128"/>
              </a:rPr>
              <a:t>) were first to propose that matter was composed of small, indestructible particles. </a:t>
            </a:r>
          </a:p>
          <a:p>
            <a:pPr lvl="3" eaLnBrk="1" hangingPunct="1">
              <a:defRPr/>
            </a:pPr>
            <a:r>
              <a:rPr lang="en-US" dirty="0" smtClean="0">
                <a:ea typeface="ヒラギノ角ゴ Pro W3" pitchFamily="127" charset="-128"/>
              </a:rPr>
              <a:t>Democritus wrote, </a:t>
            </a:r>
            <a:r>
              <a:rPr lang="ja-JP" altLang="en-US" dirty="0" smtClean="0">
                <a:ea typeface="ヒラギノ角ゴ Pro W3" pitchFamily="127" charset="-128"/>
              </a:rPr>
              <a:t>“</a:t>
            </a:r>
            <a:r>
              <a:rPr lang="en-US" altLang="ja-JP" dirty="0" smtClean="0">
                <a:ea typeface="ヒラギノ角ゴ Pro W3" pitchFamily="127" charset="-128"/>
              </a:rPr>
              <a:t>Nothing exists except atoms and empty space; everything else is opinion.</a:t>
            </a:r>
            <a:r>
              <a:rPr lang="ja-JP" altLang="en-US" dirty="0" smtClean="0">
                <a:ea typeface="ヒラギノ角ゴ Pro W3" pitchFamily="127" charset="-128"/>
              </a:rPr>
              <a:t>”</a:t>
            </a:r>
            <a:r>
              <a:rPr lang="en-US" altLang="ja-JP" dirty="0" smtClean="0">
                <a:ea typeface="ヒラギノ角ゴ Pro W3" pitchFamily="127" charset="-128"/>
              </a:rPr>
              <a:t> </a:t>
            </a:r>
          </a:p>
          <a:p>
            <a:pPr lvl="3" eaLnBrk="1" hangingPunct="1">
              <a:buFontTx/>
              <a:buNone/>
              <a:defRPr/>
            </a:pPr>
            <a:endParaRPr lang="en-US" sz="1000" dirty="0" smtClean="0">
              <a:ea typeface="ヒラギノ角ゴ Pro W3" pitchFamily="127" charset="-128"/>
            </a:endParaRPr>
          </a:p>
          <a:p>
            <a:pPr eaLnBrk="1" hangingPunct="1">
              <a:defRPr/>
            </a:pPr>
            <a:r>
              <a:rPr lang="en-US" dirty="0" smtClean="0">
                <a:ea typeface="ヒラギノ角ゴ Pro W3" pitchFamily="127" charset="-128"/>
              </a:rPr>
              <a:t>They proposed that many different kinds of atoms existed, each different in shape and size, and that they moved randomly through empty space.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Early Building Blocks of Matter Ideas</a:t>
            </a:r>
          </a:p>
        </p:txBody>
      </p:sp>
      <p:sp>
        <p:nvSpPr>
          <p:cNvPr id="3" name="Content Placeholder 2"/>
          <p:cNvSpPr>
            <a:spLocks noGrp="1"/>
          </p:cNvSpPr>
          <p:nvPr>
            <p:ph idx="1"/>
          </p:nvPr>
        </p:nvSpPr>
        <p:spPr>
          <a:xfrm>
            <a:off x="486833" y="1141414"/>
            <a:ext cx="11387667" cy="4154487"/>
          </a:xfrm>
        </p:spPr>
        <p:txBody>
          <a:bodyPr/>
          <a:lstStyle/>
          <a:p>
            <a:pPr eaLnBrk="1" hangingPunct="1">
              <a:defRPr/>
            </a:pPr>
            <a:r>
              <a:rPr lang="en-US" dirty="0" smtClean="0">
                <a:ea typeface="+mn-ea"/>
                <a:cs typeface="+mn-cs"/>
              </a:rPr>
              <a:t>Plato and Aristotle did not embrace the atomic ideas of Leucippus and Democritus. </a:t>
            </a:r>
          </a:p>
          <a:p>
            <a:pPr eaLnBrk="1" hangingPunct="1">
              <a:buFontTx/>
              <a:buNone/>
              <a:defRPr/>
            </a:pPr>
            <a:endParaRPr lang="en-US" dirty="0" smtClean="0">
              <a:ea typeface="+mn-ea"/>
              <a:cs typeface="+mn-cs"/>
            </a:endParaRPr>
          </a:p>
          <a:p>
            <a:pPr eaLnBrk="1" hangingPunct="1">
              <a:defRPr/>
            </a:pPr>
            <a:r>
              <a:rPr lang="en-US" dirty="0" smtClean="0">
                <a:ea typeface="+mn-ea"/>
                <a:cs typeface="+mn-cs"/>
              </a:rPr>
              <a:t>They held that </a:t>
            </a:r>
          </a:p>
          <a:p>
            <a:pPr lvl="1" eaLnBrk="1" hangingPunct="1">
              <a:defRPr/>
            </a:pPr>
            <a:r>
              <a:rPr lang="en-US" dirty="0" smtClean="0">
                <a:ea typeface="+mn-ea"/>
                <a:cs typeface="+mn-cs"/>
              </a:rPr>
              <a:t>matter had no smallest parts. </a:t>
            </a:r>
          </a:p>
          <a:p>
            <a:pPr lvl="1" eaLnBrk="1" hangingPunct="1">
              <a:defRPr/>
            </a:pPr>
            <a:r>
              <a:rPr lang="en-US" dirty="0" smtClean="0">
                <a:ea typeface="+mn-ea"/>
                <a:cs typeface="+mn-cs"/>
              </a:rPr>
              <a:t>different substances were composed of various proportions of fire, air, earth, and water.</a:t>
            </a:r>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Early Building Blocks of Matter Ideas</a:t>
            </a:r>
          </a:p>
        </p:txBody>
      </p:sp>
      <p:sp>
        <p:nvSpPr>
          <p:cNvPr id="10243" name="Content Placeholder 2"/>
          <p:cNvSpPr>
            <a:spLocks noGrp="1"/>
          </p:cNvSpPr>
          <p:nvPr>
            <p:ph idx="1"/>
          </p:nvPr>
        </p:nvSpPr>
        <p:spPr>
          <a:xfrm>
            <a:off x="486833" y="1141413"/>
            <a:ext cx="10972800" cy="4819650"/>
          </a:xfrm>
        </p:spPr>
        <p:txBody>
          <a:bodyPr/>
          <a:lstStyle/>
          <a:p>
            <a:pPr eaLnBrk="1" hangingPunct="1"/>
            <a:r>
              <a:rPr lang="en-US" smtClean="0">
                <a:ea typeface="ヒラギノ角ゴ Pro W3" pitchFamily="127" charset="-128"/>
              </a:rPr>
              <a:t>Later scientific approach became the established way to learn about the physical world. </a:t>
            </a:r>
          </a:p>
          <a:p>
            <a:pPr eaLnBrk="1" hangingPunct="1">
              <a:buFontTx/>
              <a:buNone/>
            </a:pPr>
            <a:endParaRPr lang="en-US" smtClean="0">
              <a:ea typeface="ヒラギノ角ゴ Pro W3" pitchFamily="127" charset="-128"/>
            </a:endParaRPr>
          </a:p>
          <a:p>
            <a:pPr eaLnBrk="1" hangingPunct="1"/>
            <a:r>
              <a:rPr lang="en-US" smtClean="0">
                <a:ea typeface="ヒラギノ角ゴ Pro W3" pitchFamily="127" charset="-128"/>
              </a:rPr>
              <a:t>An English chemist, John Dalton (1766–1844) offered convincing evidence that supported the early atomic ideas of Leucippus and Democritus.</a:t>
            </a:r>
          </a:p>
          <a:p>
            <a:pPr eaLnBrk="1" hangingPunct="1"/>
            <a:endParaRPr lang="en-US" smtClean="0">
              <a:ea typeface="ヒラギノ角ゴ Pro W3" pitchFamily="127" charset="-128"/>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Modern Atomic Theory and the Laws That Led to It</a:t>
            </a:r>
          </a:p>
        </p:txBody>
      </p:sp>
      <p:sp>
        <p:nvSpPr>
          <p:cNvPr id="3" name="Content Placeholder 2"/>
          <p:cNvSpPr>
            <a:spLocks noGrp="1"/>
          </p:cNvSpPr>
          <p:nvPr>
            <p:ph idx="1"/>
          </p:nvPr>
        </p:nvSpPr>
        <p:spPr>
          <a:xfrm>
            <a:off x="508000" y="1295400"/>
            <a:ext cx="10972800" cy="5386388"/>
          </a:xfrm>
        </p:spPr>
        <p:txBody>
          <a:bodyPr/>
          <a:lstStyle/>
          <a:p>
            <a:pPr eaLnBrk="1" hangingPunct="1">
              <a:defRPr/>
            </a:pPr>
            <a:r>
              <a:rPr lang="en-US" dirty="0" smtClean="0">
                <a:ea typeface="+mn-ea"/>
                <a:cs typeface="+mn-cs"/>
              </a:rPr>
              <a:t>The theory that all matter is composed of atoms grew out of observations and laws.</a:t>
            </a:r>
          </a:p>
          <a:p>
            <a:pPr eaLnBrk="1" hangingPunct="1">
              <a:buFontTx/>
              <a:buNone/>
              <a:defRPr/>
            </a:pPr>
            <a:r>
              <a:rPr lang="en-US" dirty="0" smtClean="0">
                <a:ea typeface="+mn-ea"/>
                <a:cs typeface="+mn-cs"/>
              </a:rPr>
              <a:t> </a:t>
            </a:r>
          </a:p>
          <a:p>
            <a:pPr eaLnBrk="1" hangingPunct="1">
              <a:defRPr/>
            </a:pPr>
            <a:r>
              <a:rPr lang="en-US" dirty="0" smtClean="0">
                <a:ea typeface="+mn-ea"/>
                <a:cs typeface="+mn-cs"/>
              </a:rPr>
              <a:t>The three most important laws that led to the development and acceptance of the atomic theory are as follows:</a:t>
            </a:r>
          </a:p>
          <a:p>
            <a:pPr lvl="1" eaLnBrk="1" hangingPunct="1">
              <a:defRPr/>
            </a:pPr>
            <a:r>
              <a:rPr lang="en-US" dirty="0" smtClean="0">
                <a:ea typeface="+mn-ea"/>
                <a:cs typeface="+mn-cs"/>
              </a:rPr>
              <a:t>The law of conservation of mass</a:t>
            </a:r>
          </a:p>
          <a:p>
            <a:pPr lvl="1" eaLnBrk="1" hangingPunct="1">
              <a:defRPr/>
            </a:pPr>
            <a:r>
              <a:rPr lang="en-US" dirty="0" smtClean="0">
                <a:ea typeface="+mn-ea"/>
                <a:cs typeface="+mn-cs"/>
              </a:rPr>
              <a:t>The law of definite proportions</a:t>
            </a:r>
          </a:p>
          <a:p>
            <a:pPr lvl="1" eaLnBrk="1" hangingPunct="1">
              <a:defRPr/>
            </a:pPr>
            <a:r>
              <a:rPr lang="en-US" dirty="0" smtClean="0">
                <a:ea typeface="+mn-ea"/>
                <a:cs typeface="+mn-cs"/>
              </a:rPr>
              <a:t>The law of multiple proportions</a:t>
            </a:r>
          </a:p>
          <a:p>
            <a:pPr eaLnBrk="1" hangingPunct="1">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Law of Conservation of Mass</a:t>
            </a:r>
          </a:p>
        </p:txBody>
      </p:sp>
      <p:sp>
        <p:nvSpPr>
          <p:cNvPr id="3" name="Content Placeholder 2"/>
          <p:cNvSpPr>
            <a:spLocks noGrp="1"/>
          </p:cNvSpPr>
          <p:nvPr>
            <p:ph idx="1"/>
          </p:nvPr>
        </p:nvSpPr>
        <p:spPr>
          <a:xfrm>
            <a:off x="486833" y="1141413"/>
            <a:ext cx="10972800" cy="4684712"/>
          </a:xfrm>
        </p:spPr>
        <p:txBody>
          <a:bodyPr/>
          <a:lstStyle/>
          <a:p>
            <a:pPr eaLnBrk="1" hangingPunct="1">
              <a:defRPr/>
            </a:pPr>
            <a:r>
              <a:rPr lang="en-US" dirty="0" smtClean="0">
                <a:ea typeface="+mn-ea"/>
                <a:cs typeface="+mn-cs"/>
              </a:rPr>
              <a:t>Antoine Lavoisier formulated the </a:t>
            </a:r>
            <a:r>
              <a:rPr lang="en-US" b="1" dirty="0" smtClean="0">
                <a:ea typeface="+mn-ea"/>
                <a:cs typeface="+mn-cs"/>
              </a:rPr>
              <a:t>law of conservation of mass</a:t>
            </a:r>
            <a:r>
              <a:rPr lang="en-US" dirty="0" smtClean="0">
                <a:ea typeface="+mn-ea"/>
                <a:cs typeface="+mn-cs"/>
              </a:rPr>
              <a:t>, which states the following:</a:t>
            </a:r>
          </a:p>
          <a:p>
            <a:pPr lvl="1" eaLnBrk="1" hangingPunct="1">
              <a:defRPr/>
            </a:pPr>
            <a:r>
              <a:rPr lang="en-US" b="1" i="1" dirty="0" smtClean="0">
                <a:solidFill>
                  <a:srgbClr val="333399"/>
                </a:solidFill>
                <a:ea typeface="+mn-ea"/>
                <a:cs typeface="+mn-cs"/>
              </a:rPr>
              <a:t>In a chemical reaction, matter is neither created nor destroyed.</a:t>
            </a:r>
          </a:p>
          <a:p>
            <a:pPr eaLnBrk="1" hangingPunct="1">
              <a:buFontTx/>
              <a:buNone/>
              <a:defRPr/>
            </a:pPr>
            <a:endParaRPr lang="en-US" i="1" dirty="0" smtClean="0">
              <a:solidFill>
                <a:srgbClr val="333399"/>
              </a:solidFill>
              <a:ea typeface="+mn-ea"/>
              <a:cs typeface="+mn-cs"/>
            </a:endParaRPr>
          </a:p>
          <a:p>
            <a:pPr eaLnBrk="1" hangingPunct="1">
              <a:defRPr/>
            </a:pPr>
            <a:r>
              <a:rPr lang="en-US" dirty="0" smtClean="0">
                <a:ea typeface="+mn-ea"/>
                <a:cs typeface="+mn-cs"/>
              </a:rPr>
              <a:t>Hence, when a chemical reaction occurs, the total mass of the substances involved in the reaction does not change.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Law of Conservation of Mass</a:t>
            </a:r>
          </a:p>
        </p:txBody>
      </p:sp>
      <p:sp>
        <p:nvSpPr>
          <p:cNvPr id="13315" name="Content Placeholder 2"/>
          <p:cNvSpPr>
            <a:spLocks noGrp="1"/>
          </p:cNvSpPr>
          <p:nvPr>
            <p:ph idx="1"/>
          </p:nvPr>
        </p:nvSpPr>
        <p:spPr>
          <a:xfrm>
            <a:off x="406400" y="4800601"/>
            <a:ext cx="10972800" cy="1554163"/>
          </a:xfrm>
        </p:spPr>
        <p:txBody>
          <a:bodyPr/>
          <a:lstStyle/>
          <a:p>
            <a:pPr eaLnBrk="1" hangingPunct="1"/>
            <a:r>
              <a:rPr lang="en-US" smtClean="0">
                <a:ea typeface="ヒラギノ角ゴ Pro W3" pitchFamily="127" charset="-128"/>
              </a:rPr>
              <a:t>This law is consistent with the idea that matter is composed of small, indestructible particles. </a:t>
            </a:r>
          </a:p>
        </p:txBody>
      </p:sp>
      <p:pic>
        <p:nvPicPr>
          <p:cNvPr id="13316" name="Picture 6" descr="Z:\50627 IRDVD Tro Chemistry A Molecular Approach\Working Files 50627\JPEG 50627\ch02\02_Pg48_UnFigure.jpg"/>
          <p:cNvPicPr>
            <a:picLocks noChangeAspect="1" noChangeArrowheads="1"/>
          </p:cNvPicPr>
          <p:nvPr/>
        </p:nvPicPr>
        <p:blipFill>
          <a:blip r:embed="rId3" cstate="print"/>
          <a:srcRect b="3279"/>
          <a:stretch>
            <a:fillRect/>
          </a:stretch>
        </p:blipFill>
        <p:spPr bwMode="auto">
          <a:xfrm>
            <a:off x="3062818" y="728664"/>
            <a:ext cx="6064249" cy="3995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Law of Definite Proportions</a:t>
            </a:r>
          </a:p>
        </p:txBody>
      </p:sp>
      <p:sp>
        <p:nvSpPr>
          <p:cNvPr id="3" name="Content Placeholder 2"/>
          <p:cNvSpPr>
            <a:spLocks noGrp="1"/>
          </p:cNvSpPr>
          <p:nvPr>
            <p:ph idx="1"/>
          </p:nvPr>
        </p:nvSpPr>
        <p:spPr>
          <a:xfrm>
            <a:off x="203200" y="990600"/>
            <a:ext cx="11887200" cy="5105400"/>
          </a:xfrm>
        </p:spPr>
        <p:txBody>
          <a:bodyPr/>
          <a:lstStyle/>
          <a:p>
            <a:pPr eaLnBrk="1" hangingPunct="1">
              <a:defRPr/>
            </a:pPr>
            <a:r>
              <a:rPr lang="en-US" dirty="0" smtClean="0">
                <a:ea typeface="+mn-ea"/>
                <a:cs typeface="+mn-cs"/>
              </a:rPr>
              <a:t>In 1797, a French chemist, Joseph Proust made observations on the composition of compounds. </a:t>
            </a:r>
          </a:p>
          <a:p>
            <a:pPr eaLnBrk="1" hangingPunct="1">
              <a:buFontTx/>
              <a:buNone/>
              <a:defRPr/>
            </a:pPr>
            <a:endParaRPr lang="en-US" sz="1100" dirty="0" smtClean="0">
              <a:ea typeface="+mn-ea"/>
              <a:cs typeface="+mn-cs"/>
            </a:endParaRPr>
          </a:p>
          <a:p>
            <a:pPr eaLnBrk="1" hangingPunct="1">
              <a:defRPr/>
            </a:pPr>
            <a:r>
              <a:rPr lang="en-US" dirty="0" smtClean="0">
                <a:ea typeface="+mn-ea"/>
                <a:cs typeface="+mn-cs"/>
              </a:rPr>
              <a:t>He summarized his observations in the </a:t>
            </a:r>
            <a:r>
              <a:rPr lang="en-US" b="1" dirty="0" smtClean="0">
                <a:ea typeface="+mn-ea"/>
                <a:cs typeface="+mn-cs"/>
              </a:rPr>
              <a:t>law of definite proportions</a:t>
            </a:r>
            <a:r>
              <a:rPr lang="en-US" dirty="0" smtClean="0">
                <a:ea typeface="+mn-ea"/>
                <a:cs typeface="+mn-cs"/>
              </a:rPr>
              <a:t>:</a:t>
            </a:r>
          </a:p>
          <a:p>
            <a:pPr eaLnBrk="1" hangingPunct="1">
              <a:defRPr/>
            </a:pPr>
            <a:endParaRPr lang="en-US" sz="1100" dirty="0" smtClean="0">
              <a:ea typeface="+mn-ea"/>
              <a:cs typeface="+mn-cs"/>
            </a:endParaRPr>
          </a:p>
          <a:p>
            <a:pPr lvl="1" eaLnBrk="1" hangingPunct="1">
              <a:defRPr/>
            </a:pPr>
            <a:r>
              <a:rPr lang="en-US" b="1" i="1" dirty="0" smtClean="0">
                <a:solidFill>
                  <a:srgbClr val="333399"/>
                </a:solidFill>
                <a:ea typeface="+mn-ea"/>
                <a:cs typeface="+mn-cs"/>
              </a:rPr>
              <a:t>All samples of a given compound, regardless of their source or how </a:t>
            </a:r>
          </a:p>
          <a:p>
            <a:pPr lvl="1" eaLnBrk="1" hangingPunct="1">
              <a:buNone/>
              <a:defRPr/>
            </a:pPr>
            <a:r>
              <a:rPr lang="en-US" b="1" i="1" dirty="0" smtClean="0">
                <a:solidFill>
                  <a:srgbClr val="333399"/>
                </a:solidFill>
                <a:ea typeface="+mn-ea"/>
                <a:cs typeface="+mn-cs"/>
              </a:rPr>
              <a:t>they were prepared, have the same proportions of their constituent </a:t>
            </a:r>
          </a:p>
          <a:p>
            <a:pPr lvl="1" eaLnBrk="1" hangingPunct="1">
              <a:buNone/>
              <a:defRPr/>
            </a:pPr>
            <a:r>
              <a:rPr lang="en-US" b="1" i="1" dirty="0" smtClean="0">
                <a:solidFill>
                  <a:srgbClr val="333399"/>
                </a:solidFill>
                <a:ea typeface="+mn-ea"/>
                <a:cs typeface="+mn-cs"/>
              </a:rPr>
              <a:t>elements.</a:t>
            </a:r>
            <a:endParaRPr lang="en-US" i="1" dirty="0" smtClean="0">
              <a:solidFill>
                <a:srgbClr val="333399"/>
              </a:solidFill>
              <a:ea typeface="+mn-ea"/>
              <a:cs typeface="+mn-cs"/>
            </a:endParaRPr>
          </a:p>
          <a:p>
            <a:pPr eaLnBrk="1" hangingPunct="1">
              <a:buFontTx/>
              <a:buNone/>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Law of Definite Proportions</a:t>
            </a:r>
          </a:p>
        </p:txBody>
      </p:sp>
      <p:sp>
        <p:nvSpPr>
          <p:cNvPr id="15363" name="Content Placeholder 2"/>
          <p:cNvSpPr>
            <a:spLocks noGrp="1"/>
          </p:cNvSpPr>
          <p:nvPr>
            <p:ph idx="1"/>
          </p:nvPr>
        </p:nvSpPr>
        <p:spPr>
          <a:xfrm>
            <a:off x="486833" y="1141413"/>
            <a:ext cx="10972800" cy="3744912"/>
          </a:xfrm>
        </p:spPr>
        <p:txBody>
          <a:bodyPr/>
          <a:lstStyle/>
          <a:p>
            <a:pPr eaLnBrk="1" hangingPunct="1"/>
            <a:r>
              <a:rPr lang="en-US" dirty="0" smtClean="0">
                <a:ea typeface="ヒラギノ角ゴ Pro W3" pitchFamily="127" charset="-128"/>
              </a:rPr>
              <a:t>The law of definite proportions is sometimes called the law of constant composition.</a:t>
            </a:r>
          </a:p>
          <a:p>
            <a:pPr lvl="2" eaLnBrk="1" hangingPunct="1"/>
            <a:endParaRPr lang="en-US" dirty="0" smtClean="0">
              <a:ea typeface="ヒラギノ角ゴ Pro W3" pitchFamily="127" charset="-128"/>
            </a:endParaRPr>
          </a:p>
          <a:p>
            <a:pPr lvl="2" eaLnBrk="1" hangingPunct="1"/>
            <a:r>
              <a:rPr lang="en-US" dirty="0" smtClean="0">
                <a:ea typeface="ヒラギノ角ゴ Pro W3" pitchFamily="127" charset="-128"/>
              </a:rPr>
              <a:t>For example, the decomposition of 18.0 g of water results in 16.0 g of oxygen</a:t>
            </a:r>
          </a:p>
          <a:p>
            <a:pPr lvl="2" eaLnBrk="1" hangingPunct="1">
              <a:buNone/>
            </a:pPr>
            <a:r>
              <a:rPr lang="en-US" dirty="0" smtClean="0">
                <a:ea typeface="ヒラギノ角ゴ Pro W3" pitchFamily="127" charset="-128"/>
              </a:rPr>
              <a:t> and 2.0 g of hydrogen, or an oxygen-to-hydrogen mass ratio of:</a:t>
            </a:r>
          </a:p>
          <a:p>
            <a:pPr lvl="2"/>
            <a:r>
              <a:rPr lang="en-US" dirty="0" smtClean="0">
                <a:solidFill>
                  <a:srgbClr val="FF0000"/>
                </a:solidFill>
                <a:ea typeface="ヒラギノ角ゴ Pro W3" pitchFamily="127" charset="-128"/>
              </a:rPr>
              <a:t>Always talking about the same compound</a:t>
            </a:r>
          </a:p>
          <a:p>
            <a:pPr eaLnBrk="1" hangingPunct="1">
              <a:buFontTx/>
              <a:buNone/>
            </a:pPr>
            <a:endParaRPr lang="en-US" dirty="0" smtClean="0">
              <a:solidFill>
                <a:srgbClr val="FF0000"/>
              </a:solidFill>
              <a:ea typeface="ヒラギノ角ゴ Pro W3" pitchFamily="127" charset="-128"/>
            </a:endParaRPr>
          </a:p>
        </p:txBody>
      </p:sp>
      <p:sp>
        <p:nvSpPr>
          <p:cNvPr id="15364"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pic>
        <p:nvPicPr>
          <p:cNvPr id="15365" name="Picture 7" descr="C:\Documents and Settings\GEX User\Desktop\IRDVDs\50627 Tro IRDVD\Lecture\component\02_pg48 equation.jpg"/>
          <p:cNvPicPr>
            <a:picLocks noChangeAspect="1" noChangeArrowheads="1"/>
          </p:cNvPicPr>
          <p:nvPr/>
        </p:nvPicPr>
        <p:blipFill>
          <a:blip r:embed="rId3" cstate="print"/>
          <a:srcRect/>
          <a:stretch>
            <a:fillRect/>
          </a:stretch>
        </p:blipFill>
        <p:spPr bwMode="auto">
          <a:xfrm>
            <a:off x="3018367" y="4591051"/>
            <a:ext cx="6155267" cy="722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Law of Multiple Proportions</a:t>
            </a:r>
          </a:p>
        </p:txBody>
      </p:sp>
      <p:sp>
        <p:nvSpPr>
          <p:cNvPr id="3" name="Content Placeholder 2"/>
          <p:cNvSpPr>
            <a:spLocks noGrp="1"/>
          </p:cNvSpPr>
          <p:nvPr>
            <p:ph idx="1"/>
          </p:nvPr>
        </p:nvSpPr>
        <p:spPr>
          <a:xfrm>
            <a:off x="406401" y="990601"/>
            <a:ext cx="11197167" cy="5097463"/>
          </a:xfrm>
        </p:spPr>
        <p:txBody>
          <a:bodyPr/>
          <a:lstStyle/>
          <a:p>
            <a:pPr eaLnBrk="1" hangingPunct="1">
              <a:defRPr/>
            </a:pPr>
            <a:r>
              <a:rPr lang="en-US" dirty="0" smtClean="0">
                <a:ea typeface="+mn-ea"/>
                <a:cs typeface="+mn-cs"/>
              </a:rPr>
              <a:t>In 1804, John Dalton published his </a:t>
            </a:r>
            <a:r>
              <a:rPr lang="en-US" b="1" dirty="0" smtClean="0">
                <a:ea typeface="+mn-ea"/>
                <a:cs typeface="+mn-cs"/>
              </a:rPr>
              <a:t>law of multiple proportions.</a:t>
            </a:r>
          </a:p>
          <a:p>
            <a:pPr eaLnBrk="1" hangingPunct="1">
              <a:defRPr/>
            </a:pPr>
            <a:endParaRPr lang="en-US" sz="1100" b="1" dirty="0" smtClean="0">
              <a:ea typeface="+mn-ea"/>
              <a:cs typeface="+mn-cs"/>
            </a:endParaRPr>
          </a:p>
          <a:p>
            <a:pPr lvl="1" eaLnBrk="1" hangingPunct="1">
              <a:defRPr/>
            </a:pPr>
            <a:r>
              <a:rPr lang="en-US" b="1" i="1" dirty="0" smtClean="0">
                <a:solidFill>
                  <a:srgbClr val="333399"/>
                </a:solidFill>
                <a:ea typeface="+mn-ea"/>
                <a:cs typeface="+mn-cs"/>
              </a:rPr>
              <a:t>When two elements (call them A and B) form two different compounds,</a:t>
            </a:r>
          </a:p>
          <a:p>
            <a:pPr lvl="1" eaLnBrk="1" hangingPunct="1">
              <a:buNone/>
              <a:defRPr/>
            </a:pPr>
            <a:r>
              <a:rPr lang="en-US" b="1" i="1" dirty="0" smtClean="0">
                <a:solidFill>
                  <a:srgbClr val="333399"/>
                </a:solidFill>
                <a:ea typeface="+mn-ea"/>
                <a:cs typeface="+mn-cs"/>
              </a:rPr>
              <a:t> the masses of element B that combine with 1 g of element A can be expressed as a ratio of small whole numbers</a:t>
            </a:r>
            <a:r>
              <a:rPr lang="en-US" b="1" i="1" dirty="0" smtClean="0">
                <a:solidFill>
                  <a:srgbClr val="333399"/>
                </a:solidFill>
              </a:rPr>
              <a:t>.</a:t>
            </a:r>
          </a:p>
          <a:p>
            <a:pPr lvl="1" eaLnBrk="1" hangingPunct="1">
              <a:defRPr/>
            </a:pPr>
            <a:r>
              <a:rPr lang="en-US" b="1" i="1" dirty="0" smtClean="0">
                <a:solidFill>
                  <a:srgbClr val="333399"/>
                </a:solidFill>
                <a:ea typeface="+mn-ea"/>
                <a:cs typeface="+mn-cs"/>
              </a:rPr>
              <a:t>Talking about different compounds always composed of the same </a:t>
            </a:r>
          </a:p>
          <a:p>
            <a:pPr lvl="1" eaLnBrk="1" hangingPunct="1">
              <a:buNone/>
              <a:defRPr/>
            </a:pPr>
            <a:r>
              <a:rPr lang="en-US" b="1" i="1" dirty="0" smtClean="0">
                <a:solidFill>
                  <a:srgbClr val="333399"/>
                </a:solidFill>
                <a:ea typeface="+mn-ea"/>
                <a:cs typeface="+mn-cs"/>
              </a:rPr>
              <a:t>elements</a:t>
            </a:r>
            <a:endParaRPr lang="en-US" i="1" dirty="0" smtClean="0">
              <a:solidFill>
                <a:srgbClr val="333399"/>
              </a:solidFill>
              <a:ea typeface="+mn-ea"/>
              <a:cs typeface="+mn-cs"/>
            </a:endParaRPr>
          </a:p>
          <a:p>
            <a:pPr eaLnBrk="1" hangingPunct="1">
              <a:defRPr/>
            </a:pPr>
            <a:r>
              <a:rPr lang="en-US" dirty="0" smtClean="0">
                <a:ea typeface="+mn-ea"/>
                <a:cs typeface="+mn-cs"/>
              </a:rPr>
              <a:t>An atom of A combines with either one, two, three, or more atoms </a:t>
            </a:r>
          </a:p>
          <a:p>
            <a:pPr eaLnBrk="1" hangingPunct="1">
              <a:buNone/>
              <a:defRPr/>
            </a:pPr>
            <a:r>
              <a:rPr lang="en-US" dirty="0" smtClean="0">
                <a:ea typeface="+mn-ea"/>
                <a:cs typeface="+mn-cs"/>
              </a:rPr>
              <a:t>of B (AB</a:t>
            </a:r>
            <a:r>
              <a:rPr lang="en-US" baseline="-25000" dirty="0" smtClean="0">
                <a:ea typeface="+mn-ea"/>
                <a:cs typeface="+mn-cs"/>
              </a:rPr>
              <a:t>1</a:t>
            </a:r>
            <a:r>
              <a:rPr lang="en-US" dirty="0" smtClean="0">
                <a:ea typeface="+mn-ea"/>
                <a:cs typeface="+mn-cs"/>
              </a:rPr>
              <a:t>, AB</a:t>
            </a:r>
            <a:r>
              <a:rPr lang="en-US" baseline="-25000" dirty="0" smtClean="0">
                <a:ea typeface="+mn-ea"/>
                <a:cs typeface="+mn-cs"/>
              </a:rPr>
              <a:t>2</a:t>
            </a:r>
            <a:r>
              <a:rPr lang="en-US" dirty="0" smtClean="0">
                <a:ea typeface="+mn-ea"/>
                <a:cs typeface="+mn-cs"/>
              </a:rPr>
              <a:t>, AB</a:t>
            </a:r>
            <a:r>
              <a:rPr lang="en-US" baseline="-25000" dirty="0" smtClean="0">
                <a:ea typeface="+mn-ea"/>
                <a:cs typeface="+mn-cs"/>
              </a:rPr>
              <a:t>3</a:t>
            </a:r>
            <a:r>
              <a:rPr lang="en-US" dirty="0" smtClean="0">
                <a:ea typeface="+mn-ea"/>
                <a:cs typeface="+mn-cs"/>
              </a:rPr>
              <a:t>, etc.).</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Law of Multiple Proportions</a:t>
            </a:r>
          </a:p>
        </p:txBody>
      </p:sp>
      <p:sp>
        <p:nvSpPr>
          <p:cNvPr id="17411" name="Content Placeholder 2"/>
          <p:cNvSpPr>
            <a:spLocks noGrp="1"/>
          </p:cNvSpPr>
          <p:nvPr>
            <p:ph idx="1"/>
          </p:nvPr>
        </p:nvSpPr>
        <p:spPr>
          <a:xfrm>
            <a:off x="508000" y="838200"/>
            <a:ext cx="10972800" cy="5360988"/>
          </a:xfrm>
        </p:spPr>
        <p:txBody>
          <a:bodyPr/>
          <a:lstStyle/>
          <a:p>
            <a:pPr eaLnBrk="1" hangingPunct="1"/>
            <a:r>
              <a:rPr lang="en-US" dirty="0" smtClean="0">
                <a:ea typeface="ヒラギノ角ゴ Pro W3" pitchFamily="127" charset="-128"/>
              </a:rPr>
              <a:t>Carbon monoxide and carbon dioxide are two compounds </a:t>
            </a:r>
          </a:p>
          <a:p>
            <a:pPr eaLnBrk="1" hangingPunct="1">
              <a:buNone/>
            </a:pPr>
            <a:r>
              <a:rPr lang="en-US" dirty="0" smtClean="0">
                <a:ea typeface="ヒラギノ角ゴ Pro W3" pitchFamily="127" charset="-128"/>
              </a:rPr>
              <a:t>composed of the same two elements: carbon and oxygen. </a:t>
            </a:r>
          </a:p>
          <a:p>
            <a:pPr lvl="1" eaLnBrk="1" hangingPunct="1"/>
            <a:endParaRPr lang="en-US" dirty="0" smtClean="0">
              <a:ea typeface="ヒラギノ角ゴ Pro W3" pitchFamily="127" charset="-128"/>
            </a:endParaRPr>
          </a:p>
          <a:p>
            <a:pPr lvl="1" eaLnBrk="1" hangingPunct="1"/>
            <a:r>
              <a:rPr lang="en-US" dirty="0" smtClean="0">
                <a:ea typeface="ヒラギノ角ゴ Pro W3" pitchFamily="127" charset="-128"/>
              </a:rPr>
              <a:t>The mass ratio of oxygen to carbon in carbon dioxide is 2.67:1; therefore, 2.67 g of oxygen reacts with 1 g of carbon.</a:t>
            </a:r>
          </a:p>
          <a:p>
            <a:pPr lvl="1" eaLnBrk="1" hangingPunct="1">
              <a:buFontTx/>
              <a:buNone/>
            </a:pPr>
            <a:r>
              <a:rPr lang="en-US" dirty="0" smtClean="0">
                <a:ea typeface="ヒラギノ角ゴ Pro W3" pitchFamily="127" charset="-128"/>
              </a:rPr>
              <a:t> </a:t>
            </a:r>
          </a:p>
          <a:p>
            <a:pPr lvl="1" eaLnBrk="1" hangingPunct="1"/>
            <a:r>
              <a:rPr lang="en-US" dirty="0" smtClean="0">
                <a:ea typeface="ヒラギノ角ゴ Pro W3" pitchFamily="127" charset="-128"/>
              </a:rPr>
              <a:t>In carbon monoxide, however, the mass ratio of oxygen to carbon is </a:t>
            </a:r>
          </a:p>
          <a:p>
            <a:pPr lvl="1" eaLnBrk="1" hangingPunct="1">
              <a:buNone/>
            </a:pPr>
            <a:r>
              <a:rPr lang="en-US" dirty="0" smtClean="0">
                <a:ea typeface="ヒラギノ角ゴ Pro W3" pitchFamily="127" charset="-128"/>
              </a:rPr>
              <a:t>1.33:1, or 1.33 g of oxygen to every 1 g of carbon.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524000" y="0"/>
            <a:ext cx="9144000" cy="707886"/>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Atoms and Molecules</a:t>
            </a:r>
          </a:p>
        </p:txBody>
      </p:sp>
      <p:sp>
        <p:nvSpPr>
          <p:cNvPr id="8195" name="Content Placeholder 2"/>
          <p:cNvSpPr>
            <a:spLocks noGrp="1"/>
          </p:cNvSpPr>
          <p:nvPr>
            <p:ph idx="1"/>
          </p:nvPr>
        </p:nvSpPr>
        <p:spPr>
          <a:xfrm>
            <a:off x="1889125" y="1141413"/>
            <a:ext cx="8229600" cy="4462462"/>
          </a:xfrm>
        </p:spPr>
        <p:txBody>
          <a:bodyPr/>
          <a:lstStyle/>
          <a:p>
            <a:pPr eaLnBrk="1" hangingPunct="1"/>
            <a:r>
              <a:rPr lang="en-US" altLang="en-US" smtClean="0">
                <a:ea typeface="ヒラギノ角ゴ Pro W3" pitchFamily="127" charset="-128"/>
              </a:rPr>
              <a:t>If we want to understand the substances around 	us, we must understand the atoms and molecules that compose them—</a:t>
            </a:r>
            <a:r>
              <a:rPr lang="en-US" altLang="en-US" smtClean="0">
                <a:solidFill>
                  <a:srgbClr val="143C83"/>
                </a:solidFill>
                <a:ea typeface="ヒラギノ角ゴ Pro W3" pitchFamily="127" charset="-128"/>
              </a:rPr>
              <a:t>this is the central goal of chemistry</a:t>
            </a:r>
            <a:r>
              <a:rPr lang="en-US" altLang="en-US" smtClean="0">
                <a:ea typeface="ヒラギノ角ゴ Pro W3" pitchFamily="127" charset="-128"/>
              </a:rPr>
              <a:t>. </a:t>
            </a:r>
          </a:p>
          <a:p>
            <a:pPr eaLnBrk="1" hangingPunct="1"/>
            <a:endParaRPr lang="en-US" altLang="en-US" smtClean="0">
              <a:ea typeface="ヒラギノ角ゴ Pro W3" pitchFamily="127" charset="-128"/>
            </a:endParaRPr>
          </a:p>
          <a:p>
            <a:pPr lvl="1" eaLnBrk="1" hangingPunct="1"/>
            <a:r>
              <a:rPr lang="en-US" altLang="en-US" b="1" smtClean="0">
                <a:solidFill>
                  <a:srgbClr val="143C83"/>
                </a:solidFill>
                <a:ea typeface="ヒラギノ角ゴ Pro W3" pitchFamily="127" charset="-128"/>
              </a:rPr>
              <a:t>Chemistry is the science that seeks to understand the behavior of matter by studying the behavior of atoms and molecules.</a:t>
            </a:r>
            <a:endParaRPr lang="en-US" altLang="en-US" smtClean="0">
              <a:ea typeface="ヒラギノ角ゴ Pro W3" pitchFamily="127" charset="-128"/>
            </a:endParaRPr>
          </a:p>
        </p:txBody>
      </p:sp>
    </p:spTree>
    <p:extLst>
      <p:ext uri="{BB962C8B-B14F-4D97-AF65-F5344CB8AC3E}">
        <p14:creationId xmlns:p14="http://schemas.microsoft.com/office/powerpoint/2010/main" xmlns="" val="8611976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86833" y="1141413"/>
            <a:ext cx="10972800" cy="4622800"/>
          </a:xfrm>
        </p:spPr>
        <p:txBody>
          <a:bodyPr/>
          <a:lstStyle/>
          <a:p>
            <a:endParaRPr lang="en-US" smtClean="0">
              <a:ea typeface="ヒラギノ角ゴ Pro W3" pitchFamily="127" charset="-128"/>
            </a:endParaRPr>
          </a:p>
          <a:p>
            <a:endParaRPr lang="en-US" smtClean="0">
              <a:ea typeface="ヒラギノ角ゴ Pro W3" pitchFamily="127" charset="-128"/>
            </a:endParaRPr>
          </a:p>
          <a:p>
            <a:pPr>
              <a:buFontTx/>
              <a:buNone/>
            </a:pPr>
            <a:endParaRPr lang="en-US" smtClean="0">
              <a:ea typeface="ヒラギノ角ゴ Pro W3" pitchFamily="127" charset="-128"/>
            </a:endParaRPr>
          </a:p>
          <a:p>
            <a:pPr>
              <a:buFontTx/>
              <a:buNone/>
            </a:pPr>
            <a:endParaRPr lang="en-US" smtClean="0">
              <a:ea typeface="ヒラギノ角ゴ Pro W3" pitchFamily="127" charset="-128"/>
            </a:endParaRPr>
          </a:p>
          <a:p>
            <a:pPr>
              <a:buFontTx/>
              <a:buNone/>
            </a:pPr>
            <a:endParaRPr lang="en-US" smtClean="0">
              <a:ea typeface="ヒラギノ角ゴ Pro W3" pitchFamily="127" charset="-128"/>
            </a:endParaRPr>
          </a:p>
          <a:p>
            <a:r>
              <a:rPr lang="en-US" smtClean="0">
                <a:ea typeface="ヒラギノ角ゴ Pro W3" pitchFamily="127" charset="-128"/>
              </a:rPr>
              <a:t>The ratio of these two masses is itself a small whole number.</a:t>
            </a:r>
          </a:p>
          <a:p>
            <a:pPr>
              <a:buFontTx/>
              <a:buNone/>
            </a:pPr>
            <a:r>
              <a:rPr lang="en-US" smtClean="0">
                <a:ea typeface="ヒラギノ角ゴ Pro W3" pitchFamily="127" charset="-128"/>
              </a:rPr>
              <a:t>		</a:t>
            </a:r>
          </a:p>
        </p:txBody>
      </p:sp>
      <p:sp>
        <p:nvSpPr>
          <p:cNvPr id="18435"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pic>
        <p:nvPicPr>
          <p:cNvPr id="18436" name="Picture 7" descr="Z:\50627 IRDVD Tro Chemistry A Molecular Approach\Working Files 50627\JPEG 50627\ch02\02_Pg50_UnFigure.jpg"/>
          <p:cNvPicPr>
            <a:picLocks noChangeAspect="1" noChangeArrowheads="1"/>
          </p:cNvPicPr>
          <p:nvPr/>
        </p:nvPicPr>
        <p:blipFill>
          <a:blip r:embed="rId2" cstate="print"/>
          <a:srcRect b="4791"/>
          <a:stretch>
            <a:fillRect/>
          </a:stretch>
        </p:blipFill>
        <p:spPr bwMode="auto">
          <a:xfrm>
            <a:off x="2070100" y="795338"/>
            <a:ext cx="8051800" cy="2454275"/>
          </a:xfrm>
          <a:prstGeom prst="rect">
            <a:avLst/>
          </a:prstGeom>
          <a:noFill/>
          <a:ln w="9525">
            <a:noFill/>
            <a:miter lim="800000"/>
            <a:headEnd/>
            <a:tailEnd/>
          </a:ln>
        </p:spPr>
      </p:pic>
      <p:pic>
        <p:nvPicPr>
          <p:cNvPr id="18437" name="Picture 8" descr="C:\Documents and Settings\GEX User\Desktop\IRDVDs\50627 Tro IRDVD\Lecture\component\02_pg50 equation.jpg"/>
          <p:cNvPicPr>
            <a:picLocks noChangeAspect="1" noChangeArrowheads="1"/>
          </p:cNvPicPr>
          <p:nvPr/>
        </p:nvPicPr>
        <p:blipFill>
          <a:blip r:embed="rId3" cstate="print"/>
          <a:srcRect/>
          <a:stretch>
            <a:fillRect/>
          </a:stretch>
        </p:blipFill>
        <p:spPr bwMode="auto">
          <a:xfrm>
            <a:off x="360054" y="4755549"/>
            <a:ext cx="9580033" cy="693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John Dalton and the Atomic Theory</a:t>
            </a:r>
          </a:p>
        </p:txBody>
      </p:sp>
      <p:sp>
        <p:nvSpPr>
          <p:cNvPr id="19459" name="Content Placeholder 2"/>
          <p:cNvSpPr>
            <a:spLocks noGrp="1"/>
          </p:cNvSpPr>
          <p:nvPr>
            <p:ph idx="1"/>
          </p:nvPr>
        </p:nvSpPr>
        <p:spPr>
          <a:xfrm>
            <a:off x="203200" y="622301"/>
            <a:ext cx="11684000" cy="5980113"/>
          </a:xfrm>
        </p:spPr>
        <p:txBody>
          <a:bodyPr/>
          <a:lstStyle/>
          <a:p>
            <a:r>
              <a:rPr lang="en-US" dirty="0" smtClean="0">
                <a:ea typeface="ヒラギノ角ゴ Pro W3" pitchFamily="127" charset="-128"/>
              </a:rPr>
              <a:t>Dalton’s </a:t>
            </a:r>
            <a:r>
              <a:rPr lang="en-US" b="1" dirty="0" smtClean="0">
                <a:ea typeface="ヒラギノ角ゴ Pro W3" pitchFamily="127" charset="-128"/>
              </a:rPr>
              <a:t>atomic theory </a:t>
            </a:r>
            <a:r>
              <a:rPr lang="en-US" dirty="0" smtClean="0">
                <a:ea typeface="ヒラギノ角ゴ Pro W3" pitchFamily="127" charset="-128"/>
              </a:rPr>
              <a:t>explained the laws as follows</a:t>
            </a:r>
            <a:r>
              <a:rPr lang="en-US" b="1" dirty="0" smtClean="0">
                <a:ea typeface="ヒラギノ角ゴ Pro W3" pitchFamily="127" charset="-128"/>
              </a:rPr>
              <a:t>:</a:t>
            </a:r>
          </a:p>
          <a:p>
            <a:pPr>
              <a:buFontTx/>
              <a:buNone/>
            </a:pPr>
            <a:r>
              <a:rPr lang="en-US" sz="2700" dirty="0" smtClean="0">
                <a:ea typeface="ヒラギノ角ゴ Pro W3" pitchFamily="127" charset="-128"/>
              </a:rPr>
              <a:t>	</a:t>
            </a:r>
            <a:r>
              <a:rPr lang="en-US" sz="2700" b="1" dirty="0" smtClean="0">
                <a:ea typeface="ヒラギノ角ゴ Pro W3" pitchFamily="127" charset="-128"/>
              </a:rPr>
              <a:t>1. 	</a:t>
            </a:r>
            <a:r>
              <a:rPr lang="en-US" sz="2700" dirty="0" smtClean="0">
                <a:ea typeface="ヒラギノ角ゴ Pro W3" pitchFamily="127" charset="-128"/>
              </a:rPr>
              <a:t>Each element is composed of tiny, indestructible 	</a:t>
            </a:r>
          </a:p>
          <a:p>
            <a:pPr>
              <a:buFontTx/>
              <a:buNone/>
            </a:pPr>
            <a:r>
              <a:rPr lang="en-US" sz="2700" dirty="0" smtClean="0">
                <a:ea typeface="ヒラギノ角ゴ Pro W3" pitchFamily="127" charset="-128"/>
              </a:rPr>
              <a:t>particles called atoms.</a:t>
            </a:r>
          </a:p>
          <a:p>
            <a:pPr>
              <a:buFontTx/>
              <a:buNone/>
            </a:pPr>
            <a:r>
              <a:rPr lang="en-US" sz="2700" dirty="0" smtClean="0">
                <a:ea typeface="ヒラギノ角ゴ Pro W3" pitchFamily="127" charset="-128"/>
              </a:rPr>
              <a:t> 	</a:t>
            </a:r>
            <a:r>
              <a:rPr lang="en-US" sz="2700" b="1" dirty="0" smtClean="0">
                <a:ea typeface="ヒラギノ角ゴ Pro W3" pitchFamily="127" charset="-128"/>
              </a:rPr>
              <a:t>2.	</a:t>
            </a:r>
            <a:r>
              <a:rPr lang="en-US" sz="2700" dirty="0" smtClean="0">
                <a:ea typeface="ヒラギノ角ゴ Pro W3" pitchFamily="127" charset="-128"/>
              </a:rPr>
              <a:t>All atoms of a given element have the same mass 	</a:t>
            </a:r>
          </a:p>
          <a:p>
            <a:pPr>
              <a:buFontTx/>
              <a:buNone/>
            </a:pPr>
            <a:r>
              <a:rPr lang="en-US" sz="2700" dirty="0" smtClean="0">
                <a:ea typeface="ヒラギノ角ゴ Pro W3" pitchFamily="127" charset="-128"/>
              </a:rPr>
              <a:t>and other properties that distinguish them from the 	</a:t>
            </a:r>
          </a:p>
          <a:p>
            <a:pPr>
              <a:buFontTx/>
              <a:buNone/>
            </a:pPr>
            <a:r>
              <a:rPr lang="en-US" sz="2700" dirty="0" smtClean="0">
                <a:ea typeface="ヒラギノ角ゴ Pro W3" pitchFamily="127" charset="-128"/>
              </a:rPr>
              <a:t>atoms of other elements.</a:t>
            </a:r>
          </a:p>
          <a:p>
            <a:pPr>
              <a:buFontTx/>
              <a:buNone/>
            </a:pPr>
            <a:r>
              <a:rPr lang="en-US" sz="2700" dirty="0" smtClean="0">
                <a:ea typeface="ヒラギノ角ゴ Pro W3" pitchFamily="127" charset="-128"/>
              </a:rPr>
              <a:t>	</a:t>
            </a:r>
            <a:r>
              <a:rPr lang="en-US" sz="2700" b="1" dirty="0" smtClean="0">
                <a:ea typeface="ヒラギノ角ゴ Pro W3" pitchFamily="127" charset="-128"/>
              </a:rPr>
              <a:t>3.	</a:t>
            </a:r>
            <a:r>
              <a:rPr lang="en-US" sz="2700" dirty="0" smtClean="0">
                <a:ea typeface="ヒラギノ角ゴ Pro W3" pitchFamily="127" charset="-128"/>
              </a:rPr>
              <a:t>Atoms combine in simple, whole-number ratios 	</a:t>
            </a:r>
          </a:p>
          <a:p>
            <a:pPr>
              <a:buFontTx/>
              <a:buNone/>
            </a:pPr>
            <a:r>
              <a:rPr lang="en-US" sz="2700" dirty="0" smtClean="0">
                <a:ea typeface="ヒラギノ角ゴ Pro W3" pitchFamily="127" charset="-128"/>
              </a:rPr>
              <a:t>to form compounds.</a:t>
            </a:r>
          </a:p>
          <a:p>
            <a:pPr>
              <a:buFontTx/>
              <a:buNone/>
            </a:pPr>
            <a:r>
              <a:rPr lang="en-US" sz="2700" dirty="0" smtClean="0">
                <a:ea typeface="ヒラギノ角ゴ Pro W3" pitchFamily="127" charset="-128"/>
              </a:rPr>
              <a:t>	</a:t>
            </a:r>
            <a:r>
              <a:rPr lang="en-US" sz="2700" b="1" dirty="0" smtClean="0">
                <a:ea typeface="ヒラギノ角ゴ Pro W3" pitchFamily="127" charset="-128"/>
              </a:rPr>
              <a:t>4.	</a:t>
            </a:r>
            <a:r>
              <a:rPr lang="en-US" sz="2700" dirty="0" smtClean="0">
                <a:ea typeface="ヒラギノ角ゴ Pro W3" pitchFamily="127" charset="-128"/>
              </a:rPr>
              <a:t>Atoms of one element cannot change into atoms 	</a:t>
            </a:r>
          </a:p>
          <a:p>
            <a:pPr>
              <a:buFontTx/>
              <a:buNone/>
            </a:pPr>
            <a:r>
              <a:rPr lang="en-US" sz="2700" dirty="0" smtClean="0">
                <a:ea typeface="ヒラギノ角ゴ Pro W3" pitchFamily="127" charset="-128"/>
              </a:rPr>
              <a:t>of another element. In a chemical reaction, atoms only change </a:t>
            </a:r>
          </a:p>
          <a:p>
            <a:pPr>
              <a:buFontTx/>
              <a:buNone/>
            </a:pPr>
            <a:r>
              <a:rPr lang="en-US" sz="2700" dirty="0" smtClean="0">
                <a:ea typeface="ヒラギノ角ゴ Pro W3" pitchFamily="127" charset="-128"/>
              </a:rPr>
              <a:t>the way that they are bound together with other atoms.</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Discovery of the Electron</a:t>
            </a:r>
          </a:p>
        </p:txBody>
      </p:sp>
      <p:sp>
        <p:nvSpPr>
          <p:cNvPr id="20483" name="Content Placeholder 2"/>
          <p:cNvSpPr>
            <a:spLocks noGrp="1"/>
          </p:cNvSpPr>
          <p:nvPr>
            <p:ph idx="1"/>
          </p:nvPr>
        </p:nvSpPr>
        <p:spPr>
          <a:xfrm>
            <a:off x="508001" y="838201"/>
            <a:ext cx="11518900" cy="5311775"/>
          </a:xfrm>
        </p:spPr>
        <p:txBody>
          <a:bodyPr/>
          <a:lstStyle/>
          <a:p>
            <a:r>
              <a:rPr lang="en-US" dirty="0" smtClean="0">
                <a:ea typeface="ヒラギノ角ゴ Pro W3" pitchFamily="127" charset="-128"/>
              </a:rPr>
              <a:t>J. J. Thomson (1856–1940 )</a:t>
            </a:r>
            <a:r>
              <a:rPr lang="en-US" b="1" dirty="0" smtClean="0">
                <a:ea typeface="ヒラギノ角ゴ Pro W3" pitchFamily="127" charset="-128"/>
              </a:rPr>
              <a:t> cathode rays </a:t>
            </a:r>
            <a:r>
              <a:rPr lang="en-US" dirty="0" smtClean="0">
                <a:ea typeface="ヒラギノ角ゴ Pro W3" pitchFamily="127" charset="-128"/>
              </a:rPr>
              <a:t>experiments</a:t>
            </a:r>
          </a:p>
          <a:p>
            <a:pPr>
              <a:buFontTx/>
              <a:buNone/>
            </a:pPr>
            <a:endParaRPr lang="en-US" sz="1600" dirty="0" smtClean="0">
              <a:ea typeface="ヒラギノ角ゴ Pro W3" pitchFamily="127" charset="-128"/>
            </a:endParaRPr>
          </a:p>
          <a:p>
            <a:r>
              <a:rPr lang="en-US" dirty="0" smtClean="0">
                <a:ea typeface="ヒラギノ角ゴ Pro W3" pitchFamily="127" charset="-128"/>
              </a:rPr>
              <a:t>Thomson constructed a partially evacuated glass tube called a</a:t>
            </a:r>
          </a:p>
          <a:p>
            <a:pPr>
              <a:buNone/>
            </a:pPr>
            <a:r>
              <a:rPr lang="en-US" dirty="0" smtClean="0">
                <a:ea typeface="ヒラギノ角ゴ Pro W3" pitchFamily="127" charset="-128"/>
              </a:rPr>
              <a:t> </a:t>
            </a:r>
            <a:r>
              <a:rPr lang="en-US" b="1" dirty="0" smtClean="0">
                <a:ea typeface="ヒラギノ角ゴ Pro W3" pitchFamily="127" charset="-128"/>
              </a:rPr>
              <a:t>cathode ray tube.</a:t>
            </a:r>
          </a:p>
          <a:p>
            <a:pPr>
              <a:buFontTx/>
              <a:buNone/>
            </a:pPr>
            <a:endParaRPr lang="en-US" sz="1600" b="1" dirty="0" smtClean="0">
              <a:ea typeface="ヒラギノ角ゴ Pro W3" pitchFamily="127" charset="-128"/>
            </a:endParaRPr>
          </a:p>
          <a:p>
            <a:r>
              <a:rPr lang="en-US" dirty="0" smtClean="0">
                <a:ea typeface="ヒラギノ角ゴ Pro W3" pitchFamily="127" charset="-128"/>
              </a:rPr>
              <a:t>He found that a beam of particles, called cathode rays, traveled</a:t>
            </a:r>
          </a:p>
          <a:p>
            <a:pPr>
              <a:buNone/>
            </a:pPr>
            <a:r>
              <a:rPr lang="en-US" dirty="0" smtClean="0">
                <a:ea typeface="ヒラギノ角ゴ Pro W3" pitchFamily="127" charset="-128"/>
              </a:rPr>
              <a:t> from the negatively charged electrode (called the cathode) to the positively charged one (called the anode).</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Discovery of the Electron</a:t>
            </a:r>
          </a:p>
        </p:txBody>
      </p:sp>
      <p:pic>
        <p:nvPicPr>
          <p:cNvPr id="21507" name="Picture 5" descr="Z:\50627 IRDVD Tro Chemistry A Molecular Approach\Working Files 50627\JPEG 50627\ch02\02_03_Figure.jpg"/>
          <p:cNvPicPr>
            <a:picLocks noChangeAspect="1" noChangeArrowheads="1"/>
          </p:cNvPicPr>
          <p:nvPr/>
        </p:nvPicPr>
        <p:blipFill>
          <a:blip r:embed="rId2" cstate="print"/>
          <a:srcRect b="4816"/>
          <a:stretch>
            <a:fillRect/>
          </a:stretch>
        </p:blipFill>
        <p:spPr bwMode="auto">
          <a:xfrm>
            <a:off x="495300" y="1858963"/>
            <a:ext cx="11379200" cy="3389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Discovery of the Electron</a:t>
            </a:r>
          </a:p>
        </p:txBody>
      </p:sp>
      <p:sp>
        <p:nvSpPr>
          <p:cNvPr id="3" name="Content Placeholder 2"/>
          <p:cNvSpPr>
            <a:spLocks noGrp="1"/>
          </p:cNvSpPr>
          <p:nvPr>
            <p:ph idx="1"/>
          </p:nvPr>
        </p:nvSpPr>
        <p:spPr>
          <a:xfrm>
            <a:off x="203200" y="1141413"/>
            <a:ext cx="11684000" cy="3846512"/>
          </a:xfrm>
        </p:spPr>
        <p:txBody>
          <a:bodyPr/>
          <a:lstStyle/>
          <a:p>
            <a:pPr>
              <a:defRPr/>
            </a:pPr>
            <a:r>
              <a:rPr lang="en-US" dirty="0" smtClean="0">
                <a:ea typeface="+mn-ea"/>
                <a:cs typeface="+mn-cs"/>
              </a:rPr>
              <a:t>Thomson found that the particles that compose the cathode ray have the following properties: </a:t>
            </a:r>
          </a:p>
          <a:p>
            <a:pPr lvl="1">
              <a:buFontTx/>
              <a:buNone/>
              <a:defRPr/>
            </a:pPr>
            <a:endParaRPr lang="en-US" sz="1600" dirty="0" smtClean="0">
              <a:ea typeface="+mn-ea"/>
              <a:cs typeface="+mn-cs"/>
            </a:endParaRPr>
          </a:p>
          <a:p>
            <a:pPr lvl="1">
              <a:defRPr/>
            </a:pPr>
            <a:r>
              <a:rPr lang="en-US" dirty="0" smtClean="0">
                <a:ea typeface="+mn-ea"/>
                <a:cs typeface="+mn-cs"/>
              </a:rPr>
              <a:t>They travel in straight lines. </a:t>
            </a:r>
          </a:p>
          <a:p>
            <a:pPr lvl="1">
              <a:defRPr/>
            </a:pPr>
            <a:r>
              <a:rPr lang="en-US" dirty="0" smtClean="0">
                <a:ea typeface="+mn-ea"/>
                <a:cs typeface="+mn-cs"/>
              </a:rPr>
              <a:t>They are independent of the composition of the material from which they originate (the cathode). </a:t>
            </a:r>
          </a:p>
          <a:p>
            <a:pPr lvl="1">
              <a:defRPr/>
            </a:pPr>
            <a:r>
              <a:rPr lang="en-US" dirty="0" smtClean="0">
                <a:ea typeface="+mn-ea"/>
                <a:cs typeface="+mn-cs"/>
              </a:rPr>
              <a:t>They carry a negative </a:t>
            </a:r>
            <a:r>
              <a:rPr lang="en-US" b="1" dirty="0" smtClean="0">
                <a:ea typeface="+mn-ea"/>
                <a:cs typeface="+mn-cs"/>
              </a:rPr>
              <a:t>electrical charge</a:t>
            </a:r>
            <a:r>
              <a:rPr lang="en-US" dirty="0" smtClean="0">
                <a:ea typeface="+mn-ea"/>
                <a:cs typeface="+mn-cs"/>
              </a:rPr>
              <a:t>. </a:t>
            </a:r>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Z:\50627 IRDVD Tro Chemistry A Molecular Approach\Working Files 50627\JPEG 50627\ch02\02_04_Figure.jpg"/>
          <p:cNvPicPr>
            <a:picLocks noChangeAspect="1" noChangeArrowheads="1"/>
          </p:cNvPicPr>
          <p:nvPr/>
        </p:nvPicPr>
        <p:blipFill>
          <a:blip r:embed="rId2" cstate="print"/>
          <a:srcRect b="3410"/>
          <a:stretch>
            <a:fillRect/>
          </a:stretch>
        </p:blipFill>
        <p:spPr bwMode="auto">
          <a:xfrm>
            <a:off x="1886170" y="3261382"/>
            <a:ext cx="7226300" cy="2882900"/>
          </a:xfrm>
          <a:prstGeom prst="rect">
            <a:avLst/>
          </a:prstGeom>
          <a:noFill/>
          <a:ln w="9525">
            <a:noFill/>
            <a:miter lim="800000"/>
            <a:headEnd/>
            <a:tailEnd/>
          </a:ln>
        </p:spPr>
      </p:pic>
      <p:sp>
        <p:nvSpPr>
          <p:cNvPr id="23555" name="Title 4"/>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Discovery of the Electron</a:t>
            </a:r>
          </a:p>
        </p:txBody>
      </p:sp>
      <p:sp>
        <p:nvSpPr>
          <p:cNvPr id="23556" name="Content Placeholder 5"/>
          <p:cNvSpPr>
            <a:spLocks noGrp="1"/>
          </p:cNvSpPr>
          <p:nvPr>
            <p:ph sz="half" idx="1"/>
          </p:nvPr>
        </p:nvSpPr>
        <p:spPr>
          <a:xfrm>
            <a:off x="203200" y="838201"/>
            <a:ext cx="11023600" cy="4056063"/>
          </a:xfrm>
        </p:spPr>
        <p:txBody>
          <a:bodyPr/>
          <a:lstStyle/>
          <a:p>
            <a:r>
              <a:rPr lang="en-US" smtClean="0">
                <a:ea typeface="ヒラギノ角ゴ Pro W3" pitchFamily="127" charset="-128"/>
              </a:rPr>
              <a:t>J. J. Thomson measured the charge-to-mass ratio of the cathode ray particles by deflecting them using electric and magnetic fields, as shown in the figure.</a:t>
            </a:r>
          </a:p>
          <a:p>
            <a:r>
              <a:rPr lang="en-US" smtClean="0">
                <a:ea typeface="ヒラギノ角ゴ Pro W3" pitchFamily="127" charset="-128"/>
              </a:rPr>
              <a:t>The value he measured was –1.76 × 10</a:t>
            </a:r>
            <a:r>
              <a:rPr lang="en-US" baseline="30000" smtClean="0">
                <a:ea typeface="ヒラギノ角ゴ Pro W3" pitchFamily="127" charset="-128"/>
              </a:rPr>
              <a:t>3 </a:t>
            </a:r>
            <a:r>
              <a:rPr lang="en-US" smtClean="0">
                <a:ea typeface="ヒラギノ角ゴ Pro W3" pitchFamily="127" charset="-128"/>
              </a:rPr>
              <a:t>coulombs (C) per gram.</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Millikan’</a:t>
            </a:r>
            <a:r>
              <a:rPr lang="en-US" altLang="ja-JP" smtClean="0">
                <a:solidFill>
                  <a:srgbClr val="ED6B06"/>
                </a:solidFill>
                <a:ea typeface="ヒラギノ角ゴ Pro W3" pitchFamily="127" charset="-128"/>
                <a:cs typeface="Arial" pitchFamily="34" charset="0"/>
              </a:rPr>
              <a:t>s Oil Drop Experiment: The Charge of the Electron</a:t>
            </a:r>
            <a:endParaRPr lang="en-US" smtClean="0">
              <a:solidFill>
                <a:srgbClr val="ED6B06"/>
              </a:solidFill>
              <a:ea typeface="ヒラギノ角ゴ Pro W3" pitchFamily="127" charset="-128"/>
              <a:cs typeface="Arial" pitchFamily="34" charset="0"/>
            </a:endParaRPr>
          </a:p>
        </p:txBody>
      </p:sp>
      <p:sp>
        <p:nvSpPr>
          <p:cNvPr id="24579" name="Content Placeholder 7"/>
          <p:cNvSpPr>
            <a:spLocks noGrp="1"/>
          </p:cNvSpPr>
          <p:nvPr>
            <p:ph sz="half" idx="1"/>
          </p:nvPr>
        </p:nvSpPr>
        <p:spPr>
          <a:xfrm>
            <a:off x="486833" y="1141414"/>
            <a:ext cx="7721252" cy="3970337"/>
          </a:xfrm>
        </p:spPr>
        <p:txBody>
          <a:bodyPr/>
          <a:lstStyle/>
          <a:p>
            <a:r>
              <a:rPr lang="en-US" dirty="0" smtClean="0">
                <a:ea typeface="ヒラギノ角ゴ Pro W3" pitchFamily="127" charset="-128"/>
              </a:rPr>
              <a:t>American physicist Robert Millikan (1868–1953), performed his now famous oil drop experiment in which he deduced the charge of a single electron.</a:t>
            </a:r>
          </a:p>
        </p:txBody>
      </p:sp>
      <p:pic>
        <p:nvPicPr>
          <p:cNvPr id="24580" name="Picture 6" descr="Z:\50627 IRDVD Tro Chemistry A Molecular Approach\Working Files 50627\JPEG 50627\ch02\02_05_Figure.jpg"/>
          <p:cNvPicPr>
            <a:picLocks noChangeAspect="1" noChangeArrowheads="1"/>
          </p:cNvPicPr>
          <p:nvPr/>
        </p:nvPicPr>
        <p:blipFill>
          <a:blip r:embed="rId2" cstate="print"/>
          <a:srcRect b="2856"/>
          <a:stretch>
            <a:fillRect/>
          </a:stretch>
        </p:blipFill>
        <p:spPr bwMode="auto">
          <a:xfrm>
            <a:off x="2559772" y="2917227"/>
            <a:ext cx="6536267" cy="3381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Millikan’</a:t>
            </a:r>
            <a:r>
              <a:rPr lang="en-US" altLang="ja-JP" smtClean="0">
                <a:solidFill>
                  <a:srgbClr val="ED6B06"/>
                </a:solidFill>
                <a:ea typeface="ヒラギノ角ゴ Pro W3" pitchFamily="127" charset="-128"/>
                <a:cs typeface="Arial" pitchFamily="34" charset="0"/>
              </a:rPr>
              <a:t>s Oil Drop Experiment</a:t>
            </a:r>
            <a:endParaRPr lang="en-US" smtClean="0">
              <a:solidFill>
                <a:srgbClr val="ED6B06"/>
              </a:solidFill>
              <a:ea typeface="ヒラギノ角ゴ Pro W3" pitchFamily="127" charset="-128"/>
              <a:cs typeface="Arial" pitchFamily="34" charset="0"/>
            </a:endParaRPr>
          </a:p>
        </p:txBody>
      </p:sp>
      <p:sp>
        <p:nvSpPr>
          <p:cNvPr id="25603" name="Content Placeholder 2"/>
          <p:cNvSpPr>
            <a:spLocks noGrp="1"/>
          </p:cNvSpPr>
          <p:nvPr>
            <p:ph sz="half" idx="1"/>
          </p:nvPr>
        </p:nvSpPr>
        <p:spPr>
          <a:xfrm>
            <a:off x="486833" y="1141413"/>
            <a:ext cx="5384800" cy="4832350"/>
          </a:xfrm>
        </p:spPr>
        <p:txBody>
          <a:bodyPr/>
          <a:lstStyle/>
          <a:p>
            <a:r>
              <a:rPr lang="en-US" smtClean="0">
                <a:ea typeface="ヒラギノ角ゴ Pro W3" pitchFamily="127" charset="-128"/>
              </a:rPr>
              <a:t>By measuring the strength of the electric field required to halt the free fall of the drops, and by figuring out the masses of the drops themselves (determined from their radii and density), Millikan calculated the charge of each drop. </a:t>
            </a:r>
          </a:p>
        </p:txBody>
      </p:sp>
      <p:sp>
        <p:nvSpPr>
          <p:cNvPr id="25604" name="Content Placeholder 3"/>
          <p:cNvSpPr>
            <a:spLocks noGrp="1"/>
          </p:cNvSpPr>
          <p:nvPr>
            <p:ph sz="half" idx="2"/>
          </p:nvPr>
        </p:nvSpPr>
        <p:spPr>
          <a:xfrm>
            <a:off x="5791054" y="1151924"/>
            <a:ext cx="5384800" cy="3108325"/>
          </a:xfrm>
        </p:spPr>
        <p:txBody>
          <a:bodyPr/>
          <a:lstStyle/>
          <a:p>
            <a:r>
              <a:rPr lang="en-US" dirty="0" smtClean="0">
                <a:ea typeface="ヒラギノ角ゴ Pro W3" pitchFamily="127" charset="-128"/>
              </a:rPr>
              <a:t>The measured charge on any drop was always a whole-number multiple of </a:t>
            </a:r>
          </a:p>
          <a:p>
            <a:pPr>
              <a:buNone/>
            </a:pPr>
            <a:r>
              <a:rPr lang="en-US" dirty="0" smtClean="0">
                <a:ea typeface="ヒラギノ角ゴ Pro W3" pitchFamily="127" charset="-128"/>
              </a:rPr>
              <a:t> –1.96 × 10</a:t>
            </a:r>
            <a:r>
              <a:rPr lang="en-US" baseline="30000" dirty="0" smtClean="0">
                <a:ea typeface="ヒラギノ角ゴ Pro W3" pitchFamily="127" charset="-128"/>
              </a:rPr>
              <a:t>–19</a:t>
            </a:r>
            <a:r>
              <a:rPr lang="en-US" dirty="0" smtClean="0">
                <a:ea typeface="ヒラギノ角ゴ Pro W3" pitchFamily="127" charset="-128"/>
              </a:rPr>
              <a:t>, the </a:t>
            </a:r>
          </a:p>
          <a:p>
            <a:pPr>
              <a:buNone/>
            </a:pPr>
            <a:r>
              <a:rPr lang="en-US" dirty="0" smtClean="0">
                <a:ea typeface="ヒラギノ角ゴ Pro W3" pitchFamily="127" charset="-128"/>
              </a:rPr>
              <a:t>fundamental charge </a:t>
            </a:r>
          </a:p>
          <a:p>
            <a:pPr>
              <a:buNone/>
            </a:pPr>
            <a:r>
              <a:rPr lang="en-US" dirty="0" smtClean="0">
                <a:ea typeface="ヒラギノ角ゴ Pro W3" pitchFamily="127" charset="-128"/>
              </a:rPr>
              <a:t>of a single electron.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Discovery of the Electron</a:t>
            </a:r>
          </a:p>
        </p:txBody>
      </p:sp>
      <p:sp>
        <p:nvSpPr>
          <p:cNvPr id="26627" name="Content Placeholder 7"/>
          <p:cNvSpPr>
            <a:spLocks noGrp="1"/>
          </p:cNvSpPr>
          <p:nvPr>
            <p:ph sz="half" idx="1"/>
          </p:nvPr>
        </p:nvSpPr>
        <p:spPr>
          <a:xfrm>
            <a:off x="486833" y="1141413"/>
            <a:ext cx="5384800" cy="2678112"/>
          </a:xfrm>
        </p:spPr>
        <p:txBody>
          <a:bodyPr/>
          <a:lstStyle/>
          <a:p>
            <a:r>
              <a:rPr lang="en-US" smtClean="0">
                <a:ea typeface="ヒラギノ角ゴ Pro W3" pitchFamily="127" charset="-128"/>
              </a:rPr>
              <a:t>J. J. Thomson had discovered the </a:t>
            </a:r>
            <a:r>
              <a:rPr lang="en-US" b="1" smtClean="0">
                <a:ea typeface="ヒラギノ角ゴ Pro W3" pitchFamily="127" charset="-128"/>
              </a:rPr>
              <a:t>electron</a:t>
            </a:r>
            <a:r>
              <a:rPr lang="en-US" smtClean="0">
                <a:ea typeface="ヒラギノ角ゴ Pro W3" pitchFamily="127" charset="-128"/>
              </a:rPr>
              <a:t>, a negatively charged, low mass particle present within all atoms. </a:t>
            </a:r>
          </a:p>
        </p:txBody>
      </p:sp>
      <p:pic>
        <p:nvPicPr>
          <p:cNvPr id="26628" name="Picture 6" descr="Z:\50627 IRDVD Tro Chemistry A Molecular Approach\Working Files 50627\JPEG 50627\ch02\02_Pg52_UnFigure.jpg"/>
          <p:cNvPicPr>
            <a:picLocks noChangeAspect="1" noChangeArrowheads="1"/>
          </p:cNvPicPr>
          <p:nvPr/>
        </p:nvPicPr>
        <p:blipFill>
          <a:blip r:embed="rId2" cstate="print"/>
          <a:srcRect b="3040"/>
          <a:stretch>
            <a:fillRect/>
          </a:stretch>
        </p:blipFill>
        <p:spPr bwMode="auto">
          <a:xfrm>
            <a:off x="5908786" y="752859"/>
            <a:ext cx="4745567" cy="591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5"/>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Millikan’</a:t>
            </a:r>
            <a:r>
              <a:rPr lang="en-US" altLang="ja-JP" smtClean="0">
                <a:solidFill>
                  <a:srgbClr val="ED6B06"/>
                </a:solidFill>
                <a:ea typeface="ヒラギノ角ゴ Pro W3" pitchFamily="127" charset="-128"/>
                <a:cs typeface="Arial" pitchFamily="34" charset="0"/>
              </a:rPr>
              <a:t>s Oil Drop Experiment</a:t>
            </a:r>
            <a:endParaRPr lang="en-US" smtClean="0">
              <a:solidFill>
                <a:srgbClr val="ED6B06"/>
              </a:solidFill>
              <a:ea typeface="ヒラギノ角ゴ Pro W3" pitchFamily="127" charset="-128"/>
              <a:cs typeface="Arial" pitchFamily="34" charset="0"/>
            </a:endParaRPr>
          </a:p>
        </p:txBody>
      </p:sp>
      <p:sp>
        <p:nvSpPr>
          <p:cNvPr id="27651" name="Content Placeholder 6"/>
          <p:cNvSpPr>
            <a:spLocks noGrp="1"/>
          </p:cNvSpPr>
          <p:nvPr>
            <p:ph idx="1"/>
          </p:nvPr>
        </p:nvSpPr>
        <p:spPr>
          <a:xfrm>
            <a:off x="486833" y="1141413"/>
            <a:ext cx="10972800" cy="2062162"/>
          </a:xfrm>
        </p:spPr>
        <p:txBody>
          <a:bodyPr/>
          <a:lstStyle/>
          <a:p>
            <a:r>
              <a:rPr lang="en-US" smtClean="0">
                <a:ea typeface="ヒラギノ角ゴ Pro W3" pitchFamily="127" charset="-128"/>
              </a:rPr>
              <a:t>With this number in hand, and knowing Thomson’</a:t>
            </a:r>
            <a:r>
              <a:rPr lang="en-US" altLang="ja-JP" smtClean="0">
                <a:ea typeface="ヒラギノ角ゴ Pro W3" pitchFamily="127" charset="-128"/>
              </a:rPr>
              <a:t>s mass-to-charge ratio for electrons, we can deduce the mass of an electron:</a:t>
            </a:r>
            <a:endParaRPr lang="en-US" smtClean="0">
              <a:ea typeface="ヒラギノ角ゴ Pro W3" pitchFamily="127" charset="-128"/>
            </a:endParaRPr>
          </a:p>
        </p:txBody>
      </p:sp>
      <p:sp>
        <p:nvSpPr>
          <p:cNvPr id="27652"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pic>
        <p:nvPicPr>
          <p:cNvPr id="27653" name="Picture 7" descr="C:\Documents and Settings\GEX User\Desktop\IRDVDs\50627 Tro IRDVD\Lecture\component\02_pg53 equation.jpg"/>
          <p:cNvPicPr>
            <a:picLocks noChangeAspect="1" noChangeArrowheads="1"/>
          </p:cNvPicPr>
          <p:nvPr/>
        </p:nvPicPr>
        <p:blipFill>
          <a:blip r:embed="rId2" cstate="print"/>
          <a:srcRect/>
          <a:stretch>
            <a:fillRect/>
          </a:stretch>
        </p:blipFill>
        <p:spPr bwMode="auto">
          <a:xfrm>
            <a:off x="3448051" y="3505201"/>
            <a:ext cx="5295900" cy="773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Method</a:t>
            </a:r>
            <a:endParaRPr lang="en-US" dirty="0"/>
          </a:p>
        </p:txBody>
      </p:sp>
      <p:sp>
        <p:nvSpPr>
          <p:cNvPr id="3" name="Content Placeholder 2"/>
          <p:cNvSpPr>
            <a:spLocks noGrp="1"/>
          </p:cNvSpPr>
          <p:nvPr>
            <p:ph idx="1"/>
          </p:nvPr>
        </p:nvSpPr>
        <p:spPr/>
        <p:txBody>
          <a:bodyPr/>
          <a:lstStyle/>
          <a:p>
            <a:r>
              <a:rPr lang="en-US" dirty="0" smtClean="0"/>
              <a:t>Describe</a:t>
            </a:r>
          </a:p>
          <a:p>
            <a:r>
              <a:rPr lang="en-US" dirty="0" smtClean="0"/>
              <a:t>Assignment: In groups of two create a quick 2 minute presentation on the scientific method. Describe its purpose, steps and any other significant information. You may create a poster as an aid. You have 15 minutes to complete.</a:t>
            </a:r>
          </a:p>
          <a:p>
            <a:endParaRPr lang="en-US" dirty="0" smtClean="0"/>
          </a:p>
          <a:p>
            <a:r>
              <a:rPr lang="en-US" dirty="0"/>
              <a:t>https://www.youtube.com/watch?v=_7sSuhQ1_24</a:t>
            </a:r>
            <a:endParaRPr lang="en-US" dirty="0" smtClean="0"/>
          </a:p>
          <a:p>
            <a:endParaRPr lang="en-US" dirty="0" smtClean="0"/>
          </a:p>
        </p:txBody>
      </p:sp>
    </p:spTree>
    <p:extLst>
      <p:ext uri="{BB962C8B-B14F-4D97-AF65-F5344CB8AC3E}">
        <p14:creationId xmlns:p14="http://schemas.microsoft.com/office/powerpoint/2010/main" xmlns="" val="373365105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Structure of the Atom</a:t>
            </a:r>
          </a:p>
        </p:txBody>
      </p:sp>
      <p:sp>
        <p:nvSpPr>
          <p:cNvPr id="28675" name="Content Placeholder 2"/>
          <p:cNvSpPr>
            <a:spLocks noGrp="1"/>
          </p:cNvSpPr>
          <p:nvPr>
            <p:ph idx="1"/>
          </p:nvPr>
        </p:nvSpPr>
        <p:spPr>
          <a:xfrm>
            <a:off x="406401" y="990600"/>
            <a:ext cx="11298767" cy="5016500"/>
          </a:xfrm>
        </p:spPr>
        <p:txBody>
          <a:bodyPr/>
          <a:lstStyle/>
          <a:p>
            <a:r>
              <a:rPr lang="en-US" dirty="0" smtClean="0">
                <a:ea typeface="ヒラギノ角ゴ Pro W3" pitchFamily="127" charset="-128"/>
              </a:rPr>
              <a:t>J. J. Thomson proposed that the negatively charged electrons were small particles held within a positively charged sphere.</a:t>
            </a:r>
          </a:p>
          <a:p>
            <a:pPr>
              <a:buFontTx/>
              <a:buNone/>
            </a:pPr>
            <a:endParaRPr lang="en-US" dirty="0" smtClean="0">
              <a:ea typeface="ヒラギノ角ゴ Pro W3" pitchFamily="127" charset="-128"/>
            </a:endParaRPr>
          </a:p>
          <a:p>
            <a:pPr>
              <a:buFontTx/>
              <a:buNone/>
            </a:pPr>
            <a:endParaRPr lang="en-US" dirty="0" smtClean="0">
              <a:ea typeface="ヒラギノ角ゴ Pro W3" pitchFamily="127" charset="-128"/>
            </a:endParaRPr>
          </a:p>
          <a:p>
            <a:endParaRPr lang="en-US" dirty="0" smtClean="0">
              <a:ea typeface="ヒラギノ角ゴ Pro W3" pitchFamily="127" charset="-128"/>
            </a:endParaRPr>
          </a:p>
          <a:p>
            <a:pPr>
              <a:buFontTx/>
              <a:buNone/>
            </a:pPr>
            <a:endParaRPr lang="en-US" dirty="0" smtClean="0">
              <a:ea typeface="ヒラギノ角ゴ Pro W3" pitchFamily="127" charset="-128"/>
            </a:endParaRPr>
          </a:p>
          <a:p>
            <a:pPr>
              <a:buFontTx/>
              <a:buNone/>
            </a:pPr>
            <a:endParaRPr lang="en-US" dirty="0" smtClean="0">
              <a:ea typeface="ヒラギノ角ゴ Pro W3" pitchFamily="127" charset="-128"/>
            </a:endParaRPr>
          </a:p>
          <a:p>
            <a:pPr>
              <a:buFontTx/>
              <a:buNone/>
            </a:pPr>
            <a:endParaRPr lang="en-US" dirty="0" smtClean="0">
              <a:ea typeface="ヒラギノ角ゴ Pro W3" pitchFamily="127" charset="-128"/>
            </a:endParaRPr>
          </a:p>
          <a:p>
            <a:r>
              <a:rPr lang="en-US" dirty="0" smtClean="0">
                <a:ea typeface="ヒラギノ角ゴ Pro W3" pitchFamily="127" charset="-128"/>
              </a:rPr>
              <a:t>This model, the most popular of the time, became known as the plum-pudding model.</a:t>
            </a:r>
          </a:p>
        </p:txBody>
      </p:sp>
      <p:pic>
        <p:nvPicPr>
          <p:cNvPr id="28676" name="Picture 6" descr="Z:\50627 IRDVD Tro Chemistry A Molecular Approach\Working Files 50627\JPEG 50627\ch02\02_Pg54_UnFigure.jpg"/>
          <p:cNvPicPr>
            <a:picLocks noChangeAspect="1" noChangeArrowheads="1"/>
          </p:cNvPicPr>
          <p:nvPr/>
        </p:nvPicPr>
        <p:blipFill>
          <a:blip r:embed="rId2" cstate="print"/>
          <a:srcRect b="4147"/>
          <a:stretch>
            <a:fillRect/>
          </a:stretch>
        </p:blipFill>
        <p:spPr bwMode="auto">
          <a:xfrm>
            <a:off x="3948970" y="2176134"/>
            <a:ext cx="3293533" cy="2335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Rutherford’</a:t>
            </a:r>
            <a:r>
              <a:rPr lang="en-US" altLang="ja-JP" smtClean="0">
                <a:solidFill>
                  <a:srgbClr val="ED6B06"/>
                </a:solidFill>
                <a:ea typeface="ヒラギノ角ゴ Pro W3" pitchFamily="127" charset="-128"/>
                <a:cs typeface="Arial" pitchFamily="34" charset="0"/>
              </a:rPr>
              <a:t>s Gold Foil Experiment</a:t>
            </a:r>
            <a:endParaRPr lang="en-US" smtClean="0">
              <a:solidFill>
                <a:srgbClr val="ED6B06"/>
              </a:solidFill>
              <a:ea typeface="ヒラギノ角ゴ Pro W3" pitchFamily="127" charset="-128"/>
              <a:cs typeface="Arial" pitchFamily="34" charset="0"/>
            </a:endParaRPr>
          </a:p>
        </p:txBody>
      </p:sp>
      <p:sp>
        <p:nvSpPr>
          <p:cNvPr id="29699" name="Content Placeholder 2"/>
          <p:cNvSpPr>
            <a:spLocks noGrp="1"/>
          </p:cNvSpPr>
          <p:nvPr>
            <p:ph idx="1"/>
          </p:nvPr>
        </p:nvSpPr>
        <p:spPr>
          <a:xfrm>
            <a:off x="486833" y="1141414"/>
            <a:ext cx="10972800" cy="4130675"/>
          </a:xfrm>
        </p:spPr>
        <p:txBody>
          <a:bodyPr/>
          <a:lstStyle/>
          <a:p>
            <a:r>
              <a:rPr lang="en-US" smtClean="0">
                <a:ea typeface="ヒラギノ角ゴ Pro W3" pitchFamily="127" charset="-128"/>
              </a:rPr>
              <a:t>In 1909, Ernest Rutherford (1871–1937), who had worked under Thomson and subscribed to his plum-pudding model, performed an experiment in an attempt to confirm Thomson’</a:t>
            </a:r>
            <a:r>
              <a:rPr lang="en-US" altLang="ja-JP" smtClean="0">
                <a:ea typeface="ヒラギノ角ゴ Pro W3" pitchFamily="127" charset="-128"/>
              </a:rPr>
              <a:t>s model.</a:t>
            </a:r>
          </a:p>
          <a:p>
            <a:r>
              <a:rPr lang="en-US" smtClean="0">
                <a:ea typeface="ヒラギノ角ゴ Pro W3" pitchFamily="127" charset="-128"/>
              </a:rPr>
              <a:t>In the experiment, Rutherford directed the positively charged particles at an ultra thin sheet of gold foil.</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Rutherford’</a:t>
            </a:r>
            <a:r>
              <a:rPr lang="en-US" altLang="ja-JP" smtClean="0">
                <a:solidFill>
                  <a:srgbClr val="ED6B06"/>
                </a:solidFill>
                <a:ea typeface="ヒラギノ角ゴ Pro W3" pitchFamily="127" charset="-128"/>
                <a:cs typeface="Arial" pitchFamily="34" charset="0"/>
              </a:rPr>
              <a:t>s Gold Foil Experiment</a:t>
            </a:r>
            <a:endParaRPr lang="en-US" smtClean="0">
              <a:solidFill>
                <a:srgbClr val="ED6B06"/>
              </a:solidFill>
              <a:ea typeface="ヒラギノ角ゴ Pro W3" pitchFamily="127" charset="-128"/>
              <a:cs typeface="Arial" pitchFamily="34" charset="0"/>
            </a:endParaRPr>
          </a:p>
        </p:txBody>
      </p:sp>
      <p:pic>
        <p:nvPicPr>
          <p:cNvPr id="30723" name="Picture 5" descr="Z:\50627 IRDVD Tro Chemistry A Molecular Approach\Working Files 50627\JPEG 50627\ch02\02_06_Figure.jpg"/>
          <p:cNvPicPr>
            <a:picLocks noChangeAspect="1" noChangeArrowheads="1"/>
          </p:cNvPicPr>
          <p:nvPr/>
        </p:nvPicPr>
        <p:blipFill>
          <a:blip r:embed="rId2" cstate="print"/>
          <a:srcRect b="2699"/>
          <a:stretch>
            <a:fillRect/>
          </a:stretch>
        </p:blipFill>
        <p:spPr bwMode="auto">
          <a:xfrm>
            <a:off x="863600" y="809625"/>
            <a:ext cx="10464800" cy="5422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Rutherford’</a:t>
            </a:r>
            <a:r>
              <a:rPr lang="en-US" altLang="ja-JP" smtClean="0">
                <a:solidFill>
                  <a:srgbClr val="ED6B06"/>
                </a:solidFill>
                <a:ea typeface="ヒラギノ角ゴ Pro W3" pitchFamily="127" charset="-128"/>
                <a:cs typeface="Arial" pitchFamily="34" charset="0"/>
              </a:rPr>
              <a:t>s Gold Foil Experiment</a:t>
            </a:r>
            <a:endParaRPr lang="en-US" smtClean="0">
              <a:solidFill>
                <a:srgbClr val="ED6B06"/>
              </a:solidFill>
              <a:ea typeface="ヒラギノ角ゴ Pro W3" pitchFamily="127" charset="-128"/>
              <a:cs typeface="Arial" pitchFamily="34" charset="0"/>
            </a:endParaRPr>
          </a:p>
        </p:txBody>
      </p:sp>
      <p:sp>
        <p:nvSpPr>
          <p:cNvPr id="31747" name="Content Placeholder 2"/>
          <p:cNvSpPr>
            <a:spLocks noGrp="1"/>
          </p:cNvSpPr>
          <p:nvPr>
            <p:ph idx="1"/>
          </p:nvPr>
        </p:nvSpPr>
        <p:spPr>
          <a:xfrm>
            <a:off x="508001" y="914401"/>
            <a:ext cx="11298767" cy="5705475"/>
          </a:xfrm>
        </p:spPr>
        <p:txBody>
          <a:bodyPr/>
          <a:lstStyle/>
          <a:p>
            <a:r>
              <a:rPr lang="en-US" dirty="0" smtClean="0">
                <a:ea typeface="ヒラギノ角ゴ Pro W3" pitchFamily="127" charset="-128"/>
              </a:rPr>
              <a:t>The Rutherford experiment gave an unexpected result.</a:t>
            </a:r>
          </a:p>
          <a:p>
            <a:pPr>
              <a:buNone/>
            </a:pPr>
            <a:r>
              <a:rPr lang="en-US" dirty="0" smtClean="0">
                <a:ea typeface="ヒラギノ角ゴ Pro W3" pitchFamily="127" charset="-128"/>
              </a:rPr>
              <a:t> A majority of the particles did pass directly through the foil, </a:t>
            </a:r>
          </a:p>
          <a:p>
            <a:pPr>
              <a:buNone/>
            </a:pPr>
            <a:r>
              <a:rPr lang="en-US" dirty="0" smtClean="0">
                <a:ea typeface="ヒラギノ角ゴ Pro W3" pitchFamily="127" charset="-128"/>
              </a:rPr>
              <a:t>but some particles were deflected, and some </a:t>
            </a:r>
          </a:p>
          <a:p>
            <a:pPr>
              <a:buNone/>
            </a:pPr>
            <a:r>
              <a:rPr lang="en-US" dirty="0" smtClean="0">
                <a:ea typeface="ヒラギノ角ゴ Pro W3" pitchFamily="127" charset="-128"/>
              </a:rPr>
              <a:t>(approximately 1 in 20,000) even bounced back. </a:t>
            </a:r>
          </a:p>
          <a:p>
            <a:pPr>
              <a:buFontTx/>
              <a:buNone/>
            </a:pPr>
            <a:endParaRPr lang="en-US" dirty="0" smtClean="0">
              <a:ea typeface="ヒラギノ角ゴ Pro W3" pitchFamily="127" charset="-128"/>
            </a:endParaRPr>
          </a:p>
          <a:p>
            <a:r>
              <a:rPr lang="en-US" dirty="0" smtClean="0">
                <a:ea typeface="ヒラギノ角ゴ Pro W3" pitchFamily="127" charset="-128"/>
              </a:rPr>
              <a:t>Rutherford created a new model—a modern version of which</a:t>
            </a:r>
          </a:p>
          <a:p>
            <a:pPr>
              <a:buNone/>
            </a:pPr>
            <a:r>
              <a:rPr lang="en-US" dirty="0" smtClean="0">
                <a:ea typeface="ヒラギノ角ゴ Pro W3" pitchFamily="127" charset="-128"/>
              </a:rPr>
              <a:t> is shown in Figure 2.7 alongside the plum-pudding</a:t>
            </a:r>
          </a:p>
          <a:p>
            <a:pPr>
              <a:buNone/>
            </a:pPr>
            <a:r>
              <a:rPr lang="en-US" dirty="0" smtClean="0">
                <a:ea typeface="ヒラギノ角ゴ Pro W3" pitchFamily="127" charset="-128"/>
              </a:rPr>
              <a:t> model—to explain his results.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Rutherford’</a:t>
            </a:r>
            <a:r>
              <a:rPr lang="en-US" altLang="ja-JP" smtClean="0">
                <a:solidFill>
                  <a:srgbClr val="ED6B06"/>
                </a:solidFill>
                <a:ea typeface="ヒラギノ角ゴ Pro W3" pitchFamily="127" charset="-128"/>
                <a:cs typeface="Arial" pitchFamily="34" charset="0"/>
              </a:rPr>
              <a:t>s Gold Foil Experiment</a:t>
            </a:r>
            <a:endParaRPr lang="en-US" smtClean="0">
              <a:solidFill>
                <a:srgbClr val="ED6B06"/>
              </a:solidFill>
              <a:ea typeface="ヒラギノ角ゴ Pro W3" pitchFamily="127" charset="-128"/>
              <a:cs typeface="Arial" pitchFamily="34" charset="0"/>
            </a:endParaRPr>
          </a:p>
        </p:txBody>
      </p:sp>
      <p:sp>
        <p:nvSpPr>
          <p:cNvPr id="32771" name="Content Placeholder 2"/>
          <p:cNvSpPr>
            <a:spLocks noGrp="1"/>
          </p:cNvSpPr>
          <p:nvPr>
            <p:ph idx="1"/>
          </p:nvPr>
        </p:nvSpPr>
        <p:spPr>
          <a:xfrm>
            <a:off x="406400" y="3657601"/>
            <a:ext cx="10972800" cy="2652713"/>
          </a:xfrm>
        </p:spPr>
        <p:txBody>
          <a:bodyPr/>
          <a:lstStyle/>
          <a:p>
            <a:endParaRPr lang="en-US" b="1" smtClean="0">
              <a:ea typeface="ヒラギノ角ゴ Pro W3" pitchFamily="127" charset="-128"/>
            </a:endParaRPr>
          </a:p>
          <a:p>
            <a:r>
              <a:rPr lang="en-US" smtClean="0">
                <a:ea typeface="ヒラギノ角ゴ Pro W3" pitchFamily="127" charset="-128"/>
              </a:rPr>
              <a:t>He concluded that matter must not be as uniform as it appears. It must contain large regions of empty space dotted with small regions of very dense matter. </a:t>
            </a:r>
          </a:p>
        </p:txBody>
      </p:sp>
      <p:pic>
        <p:nvPicPr>
          <p:cNvPr id="32772" name="Picture 6" descr="Z:\50627 IRDVD Tro Chemistry A Molecular Approach\Working Files 50627\JPEG 50627\ch02\02_07_Figure.jpg"/>
          <p:cNvPicPr>
            <a:picLocks noChangeAspect="1" noChangeArrowheads="1"/>
          </p:cNvPicPr>
          <p:nvPr/>
        </p:nvPicPr>
        <p:blipFill>
          <a:blip r:embed="rId2" cstate="print"/>
          <a:srcRect b="4326"/>
          <a:stretch>
            <a:fillRect/>
          </a:stretch>
        </p:blipFill>
        <p:spPr bwMode="auto">
          <a:xfrm>
            <a:off x="469900" y="549275"/>
            <a:ext cx="11379200" cy="3651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Rutherford’</a:t>
            </a:r>
            <a:r>
              <a:rPr lang="en-US" altLang="ja-JP" smtClean="0">
                <a:solidFill>
                  <a:srgbClr val="ED6B06"/>
                </a:solidFill>
                <a:ea typeface="ヒラギノ角ゴ Pro W3" pitchFamily="127" charset="-128"/>
                <a:cs typeface="Arial" pitchFamily="34" charset="0"/>
              </a:rPr>
              <a:t>s Gold Foil Experiment</a:t>
            </a:r>
            <a:endParaRPr lang="en-US" smtClean="0">
              <a:solidFill>
                <a:srgbClr val="ED6B06"/>
              </a:solidFill>
              <a:ea typeface="ヒラギノ角ゴ Pro W3" pitchFamily="127" charset="-128"/>
              <a:cs typeface="Arial" pitchFamily="34" charset="0"/>
            </a:endParaRPr>
          </a:p>
        </p:txBody>
      </p:sp>
      <p:sp>
        <p:nvSpPr>
          <p:cNvPr id="33795" name="Content Placeholder 2"/>
          <p:cNvSpPr>
            <a:spLocks noGrp="1"/>
          </p:cNvSpPr>
          <p:nvPr>
            <p:ph idx="1"/>
          </p:nvPr>
        </p:nvSpPr>
        <p:spPr>
          <a:xfrm>
            <a:off x="609600" y="609600"/>
            <a:ext cx="11034184" cy="5854700"/>
          </a:xfrm>
        </p:spPr>
        <p:txBody>
          <a:bodyPr/>
          <a:lstStyle/>
          <a:p>
            <a:r>
              <a:rPr lang="en-US" dirty="0" smtClean="0">
                <a:ea typeface="ヒラギノ角ゴ Pro W3" pitchFamily="127" charset="-128"/>
              </a:rPr>
              <a:t>Building on this idea, he proposed the </a:t>
            </a:r>
            <a:r>
              <a:rPr lang="en-US" b="1" dirty="0" smtClean="0">
                <a:ea typeface="ヒラギノ角ゴ Pro W3" pitchFamily="127" charset="-128"/>
              </a:rPr>
              <a:t>nuclear theory</a:t>
            </a:r>
            <a:r>
              <a:rPr lang="en-US" dirty="0" smtClean="0">
                <a:ea typeface="ヒラギノ角ゴ Pro W3" pitchFamily="127" charset="-128"/>
              </a:rPr>
              <a:t> of the atom, with three basic parts:</a:t>
            </a:r>
          </a:p>
          <a:p>
            <a:pPr marL="987552" lvl="2" indent="-457200">
              <a:buFontTx/>
              <a:buAutoNum type="arabicPeriod"/>
            </a:pPr>
            <a:r>
              <a:rPr lang="en-US" dirty="0" smtClean="0">
                <a:ea typeface="ヒラギノ角ゴ Pro W3" pitchFamily="127" charset="-128"/>
              </a:rPr>
              <a:t>Most of the atom’</a:t>
            </a:r>
            <a:r>
              <a:rPr lang="en-US" altLang="ja-JP" dirty="0" smtClean="0">
                <a:ea typeface="ヒラギノ角ゴ Pro W3" pitchFamily="127" charset="-128"/>
              </a:rPr>
              <a:t>s mass and all of its positive charge are contained in a</a:t>
            </a:r>
          </a:p>
          <a:p>
            <a:pPr marL="987552" lvl="2" indent="-457200">
              <a:buNone/>
            </a:pPr>
            <a:r>
              <a:rPr lang="en-US" altLang="ja-JP" dirty="0" smtClean="0">
                <a:ea typeface="ヒラギノ角ゴ Pro W3" pitchFamily="127" charset="-128"/>
              </a:rPr>
              <a:t> small core called a </a:t>
            </a:r>
            <a:r>
              <a:rPr lang="en-US" altLang="ja-JP" b="1" dirty="0" smtClean="0">
                <a:ea typeface="ヒラギノ角ゴ Pro W3" pitchFamily="127" charset="-128"/>
              </a:rPr>
              <a:t>nucleus</a:t>
            </a:r>
            <a:r>
              <a:rPr lang="en-US" altLang="ja-JP" dirty="0" smtClean="0">
                <a:ea typeface="ヒラギノ角ゴ Pro W3" pitchFamily="127" charset="-128"/>
              </a:rPr>
              <a:t>. </a:t>
            </a:r>
          </a:p>
          <a:p>
            <a:pPr marL="987552" lvl="2" indent="-457200">
              <a:buFontTx/>
              <a:buAutoNum type="arabicPeriod" startAt="2"/>
            </a:pPr>
            <a:r>
              <a:rPr lang="en-US" dirty="0" smtClean="0">
                <a:ea typeface="ヒラギノ角ゴ Pro W3" pitchFamily="127" charset="-128"/>
              </a:rPr>
              <a:t>Most of the volume of the atom is empty space, throughout which tiny, </a:t>
            </a:r>
          </a:p>
          <a:p>
            <a:pPr marL="987552" lvl="2" indent="-457200">
              <a:buNone/>
            </a:pPr>
            <a:r>
              <a:rPr lang="en-US" dirty="0" smtClean="0">
                <a:ea typeface="ヒラギノ角ゴ Pro W3" pitchFamily="127" charset="-128"/>
              </a:rPr>
              <a:t>negatively 	charged electrons are dispersed.</a:t>
            </a:r>
          </a:p>
          <a:p>
            <a:pPr marL="987552" lvl="2" indent="-457200">
              <a:buFontTx/>
              <a:buAutoNum type="arabicPeriod" startAt="3"/>
            </a:pPr>
            <a:r>
              <a:rPr lang="en-US" dirty="0" smtClean="0">
                <a:ea typeface="ヒラギノ角ゴ Pro W3" pitchFamily="127" charset="-128"/>
              </a:rPr>
              <a:t>There are as many negatively charged electrons outside the nucleus as there are positively charged particles (named </a:t>
            </a:r>
            <a:r>
              <a:rPr lang="en-US" b="1" dirty="0" smtClean="0">
                <a:ea typeface="ヒラギノ角ゴ Pro W3" pitchFamily="127" charset="-128"/>
              </a:rPr>
              <a:t>protons</a:t>
            </a:r>
            <a:r>
              <a:rPr lang="en-US" dirty="0" smtClean="0">
                <a:ea typeface="ヒラギノ角ゴ Pro W3" pitchFamily="127" charset="-128"/>
              </a:rPr>
              <a:t>) within the nucleus, so that the</a:t>
            </a:r>
          </a:p>
          <a:p>
            <a:pPr marL="987552" lvl="2" indent="-457200">
              <a:buNone/>
            </a:pPr>
            <a:r>
              <a:rPr lang="en-US" dirty="0" smtClean="0">
                <a:ea typeface="ヒラギノ角ゴ Pro W3" pitchFamily="127" charset="-128"/>
              </a:rPr>
              <a:t> atom is electrically neutral. </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Neutrons</a:t>
            </a:r>
          </a:p>
        </p:txBody>
      </p:sp>
      <p:sp>
        <p:nvSpPr>
          <p:cNvPr id="34819" name="Content Placeholder 2"/>
          <p:cNvSpPr>
            <a:spLocks noGrp="1"/>
          </p:cNvSpPr>
          <p:nvPr>
            <p:ph idx="1"/>
          </p:nvPr>
        </p:nvSpPr>
        <p:spPr>
          <a:xfrm>
            <a:off x="508000" y="914400"/>
            <a:ext cx="10972800" cy="5213350"/>
          </a:xfrm>
        </p:spPr>
        <p:txBody>
          <a:bodyPr/>
          <a:lstStyle/>
          <a:p>
            <a:r>
              <a:rPr lang="en-US" dirty="0" smtClean="0">
                <a:ea typeface="ヒラギノ角ゴ Pro W3" pitchFamily="127" charset="-128"/>
              </a:rPr>
              <a:t>Although Rutherford</a:t>
            </a:r>
            <a:r>
              <a:rPr lang="ja-JP" altLang="en-US" smtClean="0">
                <a:ea typeface="ヒラギノ角ゴ Pro W3" pitchFamily="127" charset="-128"/>
              </a:rPr>
              <a:t>’</a:t>
            </a:r>
            <a:r>
              <a:rPr lang="en-US" altLang="ja-JP" dirty="0" smtClean="0">
                <a:ea typeface="ヒラギノ角ゴ Pro W3" pitchFamily="127" charset="-128"/>
              </a:rPr>
              <a:t>s model was highly successful, scientists</a:t>
            </a:r>
          </a:p>
          <a:p>
            <a:pPr>
              <a:buNone/>
            </a:pPr>
            <a:r>
              <a:rPr lang="en-US" altLang="ja-JP" dirty="0" smtClean="0">
                <a:ea typeface="ヒラギノ角ゴ Pro W3" pitchFamily="127" charset="-128"/>
              </a:rPr>
              <a:t> realized that it was incomplete. </a:t>
            </a:r>
          </a:p>
          <a:p>
            <a:pPr>
              <a:buFontTx/>
              <a:buNone/>
            </a:pPr>
            <a:endParaRPr lang="en-US" dirty="0" smtClean="0">
              <a:ea typeface="ヒラギノ角ゴ Pro W3" pitchFamily="127" charset="-128"/>
            </a:endParaRPr>
          </a:p>
          <a:p>
            <a:r>
              <a:rPr lang="en-US" dirty="0" smtClean="0">
                <a:ea typeface="ヒラギノ角ゴ Pro W3" pitchFamily="127" charset="-128"/>
              </a:rPr>
              <a:t>Later work by Rutherford and one of his students, British scientist James Chadwick (1891–1974), demonstrated that the previously unaccounted for mass was due to </a:t>
            </a:r>
            <a:r>
              <a:rPr lang="en-US" b="1" dirty="0" smtClean="0">
                <a:ea typeface="ヒラギノ角ゴ Pro W3" pitchFamily="127" charset="-128"/>
              </a:rPr>
              <a:t>neutrons</a:t>
            </a:r>
            <a:r>
              <a:rPr lang="en-US" dirty="0" smtClean="0">
                <a:ea typeface="ヒラギノ角ゴ Pro W3" pitchFamily="127" charset="-128"/>
              </a:rPr>
              <a:t>, neutral particles</a:t>
            </a:r>
          </a:p>
          <a:p>
            <a:pPr>
              <a:buNone/>
            </a:pPr>
            <a:r>
              <a:rPr lang="en-US" dirty="0" smtClean="0">
                <a:ea typeface="ヒラギノ角ゴ Pro W3" pitchFamily="127" charset="-128"/>
              </a:rPr>
              <a:t> within the nucleus. </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The Neutrons</a:t>
            </a:r>
          </a:p>
        </p:txBody>
      </p:sp>
      <p:sp>
        <p:nvSpPr>
          <p:cNvPr id="3" name="Content Placeholder 2"/>
          <p:cNvSpPr>
            <a:spLocks noGrp="1"/>
          </p:cNvSpPr>
          <p:nvPr>
            <p:ph idx="1"/>
          </p:nvPr>
        </p:nvSpPr>
        <p:spPr>
          <a:xfrm>
            <a:off x="486833" y="1141413"/>
            <a:ext cx="10972800" cy="5078412"/>
          </a:xfrm>
        </p:spPr>
        <p:txBody>
          <a:bodyPr/>
          <a:lstStyle/>
          <a:p>
            <a:pPr>
              <a:defRPr/>
            </a:pPr>
            <a:r>
              <a:rPr lang="en-US" dirty="0" smtClean="0">
                <a:ea typeface="+mn-ea"/>
                <a:cs typeface="+mn-cs"/>
              </a:rPr>
              <a:t>The mass of a neutron is similar to that of a proton. </a:t>
            </a:r>
          </a:p>
          <a:p>
            <a:pPr>
              <a:defRPr/>
            </a:pPr>
            <a:r>
              <a:rPr lang="en-US" dirty="0" smtClean="0">
                <a:ea typeface="+mn-ea"/>
                <a:cs typeface="+mn-cs"/>
              </a:rPr>
              <a:t>However, a neutron has no electrical charge.</a:t>
            </a:r>
          </a:p>
          <a:p>
            <a:pPr lvl="1">
              <a:defRPr/>
            </a:pPr>
            <a:r>
              <a:rPr lang="en-US" dirty="0" smtClean="0">
                <a:ea typeface="+mn-ea"/>
                <a:cs typeface="+mn-cs"/>
              </a:rPr>
              <a:t>The helium atom is four times as massive as the hydrogen atom because </a:t>
            </a:r>
          </a:p>
          <a:p>
            <a:pPr lvl="2">
              <a:defRPr/>
            </a:pPr>
            <a:r>
              <a:rPr lang="en-US" dirty="0" smtClean="0">
                <a:ea typeface="+mn-ea"/>
                <a:cs typeface="+mn-cs"/>
              </a:rPr>
              <a:t>it contains two protons </a:t>
            </a:r>
          </a:p>
          <a:p>
            <a:pPr lvl="2">
              <a:defRPr/>
            </a:pPr>
            <a:r>
              <a:rPr lang="en-US" i="1" dirty="0" smtClean="0">
                <a:ea typeface="+mn-ea"/>
                <a:cs typeface="+mn-cs"/>
              </a:rPr>
              <a:t>and two neutrons. </a:t>
            </a:r>
            <a:r>
              <a:rPr lang="en-US" dirty="0" smtClean="0">
                <a:ea typeface="+mn-ea"/>
                <a:cs typeface="+mn-cs"/>
              </a:rPr>
              <a:t> </a:t>
            </a:r>
          </a:p>
          <a:p>
            <a:pPr>
              <a:defRPr/>
            </a:pPr>
            <a:r>
              <a:rPr lang="en-US" dirty="0" smtClean="0">
                <a:ea typeface="+mn-ea"/>
                <a:cs typeface="+mn-cs"/>
              </a:rPr>
              <a:t>Hydrogen, on the other hand, contains only one proton and no neutrons.</a:t>
            </a:r>
            <a:endParaRPr lang="en-US" dirty="0">
              <a:ea typeface="+mn-ea"/>
              <a:cs typeface="+mn-cs"/>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Subatomic Particles</a:t>
            </a:r>
          </a:p>
        </p:txBody>
      </p:sp>
      <p:sp>
        <p:nvSpPr>
          <p:cNvPr id="3" name="Content Placeholder 2"/>
          <p:cNvSpPr>
            <a:spLocks noGrp="1"/>
          </p:cNvSpPr>
          <p:nvPr>
            <p:ph idx="1"/>
          </p:nvPr>
        </p:nvSpPr>
        <p:spPr>
          <a:xfrm>
            <a:off x="508001" y="914401"/>
            <a:ext cx="11197167" cy="5262563"/>
          </a:xfrm>
        </p:spPr>
        <p:txBody>
          <a:bodyPr/>
          <a:lstStyle/>
          <a:p>
            <a:pPr>
              <a:defRPr/>
            </a:pPr>
            <a:r>
              <a:rPr lang="en-US" dirty="0" smtClean="0">
                <a:ea typeface="+mn-ea"/>
                <a:cs typeface="+mn-cs"/>
              </a:rPr>
              <a:t>All atoms are composed of the same subatomic particles: </a:t>
            </a:r>
          </a:p>
          <a:p>
            <a:pPr lvl="1">
              <a:defRPr/>
            </a:pPr>
            <a:r>
              <a:rPr lang="en-US" dirty="0" smtClean="0">
                <a:ea typeface="+mn-ea"/>
                <a:cs typeface="+mn-cs"/>
              </a:rPr>
              <a:t>Protons </a:t>
            </a:r>
          </a:p>
          <a:p>
            <a:pPr lvl="1">
              <a:defRPr/>
            </a:pPr>
            <a:r>
              <a:rPr lang="en-US" dirty="0" smtClean="0"/>
              <a:t>N</a:t>
            </a:r>
            <a:r>
              <a:rPr lang="en-US" dirty="0" smtClean="0">
                <a:ea typeface="+mn-ea"/>
                <a:cs typeface="+mn-cs"/>
              </a:rPr>
              <a:t>eutrons </a:t>
            </a:r>
          </a:p>
          <a:p>
            <a:pPr lvl="1">
              <a:defRPr/>
            </a:pPr>
            <a:r>
              <a:rPr lang="en-US" dirty="0" smtClean="0"/>
              <a:t>E</a:t>
            </a:r>
            <a:r>
              <a:rPr lang="en-US" dirty="0" smtClean="0">
                <a:ea typeface="+mn-ea"/>
                <a:cs typeface="+mn-cs"/>
              </a:rPr>
              <a:t>lectrons </a:t>
            </a:r>
          </a:p>
          <a:p>
            <a:pPr>
              <a:defRPr/>
            </a:pPr>
            <a:r>
              <a:rPr lang="en-US" dirty="0" smtClean="0">
                <a:ea typeface="+mn-ea"/>
                <a:cs typeface="+mn-cs"/>
              </a:rPr>
              <a:t>Protons and neutrons, as we saw earlier, have nearly identical</a:t>
            </a:r>
          </a:p>
          <a:p>
            <a:pPr>
              <a:buNone/>
              <a:defRPr/>
            </a:pPr>
            <a:r>
              <a:rPr lang="en-US" dirty="0" smtClean="0">
                <a:ea typeface="+mn-ea"/>
                <a:cs typeface="+mn-cs"/>
              </a:rPr>
              <a:t> masses. </a:t>
            </a:r>
          </a:p>
          <a:p>
            <a:pPr lvl="1">
              <a:defRPr/>
            </a:pPr>
            <a:r>
              <a:rPr lang="en-US" dirty="0" smtClean="0">
                <a:ea typeface="+mn-ea"/>
                <a:cs typeface="+mn-cs"/>
              </a:rPr>
              <a:t>The mass of the proton is 1.67262 × 10</a:t>
            </a:r>
            <a:r>
              <a:rPr lang="en-US" baseline="30000" dirty="0" smtClean="0">
                <a:ea typeface="+mn-ea"/>
                <a:cs typeface="+mn-cs"/>
              </a:rPr>
              <a:t>–27</a:t>
            </a:r>
            <a:r>
              <a:rPr lang="en-US" dirty="0" smtClean="0">
                <a:ea typeface="+mn-ea"/>
                <a:cs typeface="+mn-cs"/>
              </a:rPr>
              <a:t> kg. </a:t>
            </a:r>
          </a:p>
          <a:p>
            <a:pPr lvl="1">
              <a:defRPr/>
            </a:pPr>
            <a:r>
              <a:rPr lang="en-US" dirty="0" smtClean="0">
                <a:ea typeface="+mn-ea"/>
                <a:cs typeface="+mn-cs"/>
              </a:rPr>
              <a:t>The mass of the neutron is 1.67493 × 10</a:t>
            </a:r>
            <a:r>
              <a:rPr lang="en-US" baseline="30000" dirty="0" smtClean="0">
                <a:ea typeface="+mn-ea"/>
                <a:cs typeface="+mn-cs"/>
              </a:rPr>
              <a:t>–27</a:t>
            </a:r>
            <a:r>
              <a:rPr lang="en-US" dirty="0" smtClean="0">
                <a:ea typeface="+mn-ea"/>
                <a:cs typeface="+mn-cs"/>
              </a:rPr>
              <a:t> kg.</a:t>
            </a:r>
          </a:p>
          <a:p>
            <a:pPr lvl="1">
              <a:defRPr/>
            </a:pPr>
            <a:r>
              <a:rPr lang="en-US" dirty="0" smtClean="0"/>
              <a:t>The mass of the electron is 9.1 × 10</a:t>
            </a:r>
            <a:r>
              <a:rPr lang="en-US" baseline="30000" dirty="0" smtClean="0"/>
              <a:t>–31</a:t>
            </a:r>
            <a:r>
              <a:rPr lang="en-US" dirty="0" smtClean="0"/>
              <a:t> kg.</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Subatomic Particles</a:t>
            </a:r>
          </a:p>
        </p:txBody>
      </p:sp>
      <p:sp>
        <p:nvSpPr>
          <p:cNvPr id="37891" name="Content Placeholder 2"/>
          <p:cNvSpPr>
            <a:spLocks noGrp="1"/>
          </p:cNvSpPr>
          <p:nvPr>
            <p:ph idx="1"/>
          </p:nvPr>
        </p:nvSpPr>
        <p:spPr>
          <a:xfrm>
            <a:off x="406400" y="3962400"/>
            <a:ext cx="10972800" cy="1570038"/>
          </a:xfrm>
        </p:spPr>
        <p:txBody>
          <a:bodyPr/>
          <a:lstStyle/>
          <a:p>
            <a:r>
              <a:rPr lang="en-US" i="1" smtClean="0">
                <a:ea typeface="ヒラギノ角ゴ Pro W3" pitchFamily="127" charset="-128"/>
              </a:rPr>
              <a:t>The charge of the proton and the electron are equal in magnitude but opposite in sign</a:t>
            </a:r>
            <a:r>
              <a:rPr lang="en-US" smtClean="0">
                <a:ea typeface="ヒラギノ角ゴ Pro W3" pitchFamily="127" charset="-128"/>
              </a:rPr>
              <a:t>. The neutron has no charge.</a:t>
            </a:r>
          </a:p>
        </p:txBody>
      </p:sp>
      <p:pic>
        <p:nvPicPr>
          <p:cNvPr id="37892" name="Picture 6" descr="Z:\50627 IRDVD Tro Chemistry A Molecular Approach\Working Files 50627\JPEG 50627\ch02\02_01_Table.jpg"/>
          <p:cNvPicPr>
            <a:picLocks noChangeAspect="1" noChangeArrowheads="1"/>
          </p:cNvPicPr>
          <p:nvPr/>
        </p:nvPicPr>
        <p:blipFill>
          <a:blip r:embed="rId2" cstate="print"/>
          <a:srcRect b="7217"/>
          <a:stretch>
            <a:fillRect/>
          </a:stretch>
        </p:blipFill>
        <p:spPr bwMode="auto">
          <a:xfrm>
            <a:off x="406400" y="1279526"/>
            <a:ext cx="11379200" cy="2244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524000" y="0"/>
            <a:ext cx="9144000" cy="1323439"/>
          </a:xfrm>
        </p:spPr>
        <p:txBody>
          <a:bodyPr vert="horz" lIns="457200" tIns="45720" rIns="91440" bIns="45720" rtlCol="0" anchor="t">
            <a:spAutoFit/>
          </a:bodyPr>
          <a:lstStyle/>
          <a:p>
            <a:pPr eaLnBrk="1" hangingPunct="1"/>
            <a:r>
              <a:rPr lang="en-US" altLang="en-US" smtClean="0">
                <a:solidFill>
                  <a:srgbClr val="ED6B06"/>
                </a:solidFill>
                <a:ea typeface="ヒラギノ角ゴ Pro W3" pitchFamily="127" charset="-128"/>
                <a:cs typeface="Arial" panose="020B0604020202020204" pitchFamily="34" charset="0"/>
              </a:rPr>
              <a:t>The Scientific Approach to Knowledge</a:t>
            </a:r>
          </a:p>
        </p:txBody>
      </p:sp>
      <p:pic>
        <p:nvPicPr>
          <p:cNvPr id="15363" name="Picture 5" descr="Z:\50627 IRDVD Tro Chemistry A Molecular Approach\Working Files 50627\JPEG 50627\ch01\01_02_Figur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b="6250"/>
          <a:stretch>
            <a:fillRect/>
          </a:stretch>
        </p:blipFill>
        <p:spPr bwMode="auto">
          <a:xfrm>
            <a:off x="1839913" y="1973264"/>
            <a:ext cx="8534400" cy="2662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3494726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Stop</a:t>
            </a:r>
            <a:endParaRPr lang="en-US" dirty="0"/>
          </a:p>
        </p:txBody>
      </p:sp>
      <p:sp>
        <p:nvSpPr>
          <p:cNvPr id="3" name="Content Placeholder 2"/>
          <p:cNvSpPr>
            <a:spLocks noGrp="1"/>
          </p:cNvSpPr>
          <p:nvPr>
            <p:ph idx="1"/>
          </p:nvPr>
        </p:nvSpPr>
        <p:spPr/>
        <p:txBody>
          <a:bodyPr/>
          <a:lstStyle/>
          <a:p>
            <a:r>
              <a:rPr lang="en-US" dirty="0" smtClean="0"/>
              <a:t>Create flash cards for atomic theory.</a:t>
            </a:r>
          </a:p>
          <a:p>
            <a:pPr lvl="1"/>
            <a:r>
              <a:rPr lang="en-US" dirty="0" smtClean="0"/>
              <a:t>Make a card for each experiment, law and discovery for atomic theory.</a:t>
            </a:r>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Elements: Defined by Their Numbers of Protons</a:t>
            </a:r>
          </a:p>
        </p:txBody>
      </p:sp>
      <p:sp>
        <p:nvSpPr>
          <p:cNvPr id="38915" name="Content Placeholder 2"/>
          <p:cNvSpPr>
            <a:spLocks noGrp="1"/>
          </p:cNvSpPr>
          <p:nvPr>
            <p:ph idx="1"/>
          </p:nvPr>
        </p:nvSpPr>
        <p:spPr>
          <a:xfrm>
            <a:off x="508000" y="1371600"/>
            <a:ext cx="11125200" cy="4229100"/>
          </a:xfrm>
        </p:spPr>
        <p:txBody>
          <a:bodyPr/>
          <a:lstStyle/>
          <a:p>
            <a:r>
              <a:rPr lang="en-US" dirty="0" smtClean="0">
                <a:ea typeface="ヒラギノ角ゴ Pro W3" pitchFamily="127" charset="-128"/>
              </a:rPr>
              <a:t>The most important number to the identity of an atom is the</a:t>
            </a:r>
          </a:p>
          <a:p>
            <a:pPr>
              <a:buNone/>
            </a:pPr>
            <a:r>
              <a:rPr lang="en-US" dirty="0" smtClean="0">
                <a:ea typeface="ヒラギノ角ゴ Pro W3" pitchFamily="127" charset="-128"/>
              </a:rPr>
              <a:t> number of protons in its nucleus. </a:t>
            </a:r>
          </a:p>
          <a:p>
            <a:r>
              <a:rPr lang="en-US" i="1" dirty="0" smtClean="0">
                <a:ea typeface="ヒラギノ角ゴ Pro W3" pitchFamily="127" charset="-128"/>
              </a:rPr>
              <a:t>The number of protons defines the element</a:t>
            </a:r>
            <a:r>
              <a:rPr lang="en-US" dirty="0" smtClean="0">
                <a:ea typeface="ヒラギノ角ゴ Pro W3" pitchFamily="127" charset="-128"/>
              </a:rPr>
              <a:t>.</a:t>
            </a:r>
          </a:p>
          <a:p>
            <a:r>
              <a:rPr lang="en-US" dirty="0" smtClean="0">
                <a:ea typeface="ヒラギノ角ゴ Pro W3" pitchFamily="127" charset="-128"/>
              </a:rPr>
              <a:t>The number of protons in an atom</a:t>
            </a:r>
            <a:r>
              <a:rPr lang="ja-JP" altLang="en-US" smtClean="0">
                <a:ea typeface="ヒラギノ角ゴ Pro W3" pitchFamily="127" charset="-128"/>
              </a:rPr>
              <a:t>’</a:t>
            </a:r>
            <a:r>
              <a:rPr lang="en-US" altLang="ja-JP" dirty="0" smtClean="0">
                <a:ea typeface="ヒラギノ角ゴ Pro W3" pitchFamily="127" charset="-128"/>
              </a:rPr>
              <a:t>s nucleus is its </a:t>
            </a:r>
            <a:r>
              <a:rPr lang="en-US" altLang="ja-JP" b="1" dirty="0" smtClean="0">
                <a:solidFill>
                  <a:srgbClr val="333399"/>
                </a:solidFill>
                <a:ea typeface="ヒラギノ角ゴ Pro W3" pitchFamily="127" charset="-128"/>
              </a:rPr>
              <a:t>atomic number</a:t>
            </a:r>
          </a:p>
          <a:p>
            <a:pPr>
              <a:buNone/>
            </a:pPr>
            <a:r>
              <a:rPr lang="en-US" altLang="ja-JP" b="1" dirty="0" smtClean="0">
                <a:solidFill>
                  <a:srgbClr val="333399"/>
                </a:solidFill>
                <a:ea typeface="ヒラギノ角ゴ Pro W3" pitchFamily="127" charset="-128"/>
              </a:rPr>
              <a:t> </a:t>
            </a:r>
            <a:r>
              <a:rPr lang="en-US" altLang="ja-JP" dirty="0" smtClean="0">
                <a:ea typeface="ヒラギノ角ゴ Pro W3" pitchFamily="127" charset="-128"/>
              </a:rPr>
              <a:t>and is given the symbol </a:t>
            </a:r>
            <a:r>
              <a:rPr lang="en-US" altLang="ja-JP" b="1" i="1" dirty="0" smtClean="0">
                <a:ea typeface="ヒラギノ角ゴ Pro W3" pitchFamily="127" charset="-128"/>
              </a:rPr>
              <a:t>Z</a:t>
            </a:r>
            <a:r>
              <a:rPr lang="en-US" altLang="ja-JP" dirty="0" smtClean="0">
                <a:ea typeface="ヒラギノ角ゴ Pro W3" pitchFamily="127" charset="-128"/>
              </a:rPr>
              <a:t>.</a:t>
            </a:r>
            <a:endParaRPr lang="en-US" dirty="0" smtClean="0">
              <a:ea typeface="ヒラギノ角ゴ Pro W3" pitchFamily="127" charset="-128"/>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bwMode="auto">
          <a:xfrm>
            <a:off x="0" y="0"/>
            <a:ext cx="12192000" cy="1261884"/>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Elements: Defined by Their Numbers of Protons</a:t>
            </a:r>
          </a:p>
        </p:txBody>
      </p:sp>
      <p:pic>
        <p:nvPicPr>
          <p:cNvPr id="39939" name="Picture 5" descr="Z:\50627 IRDVD Tro Chemistry A Molecular Approach\Working Files 50627\JPEG 50627\ch02\02_08_Figure.jpg"/>
          <p:cNvPicPr>
            <a:picLocks noChangeAspect="1" noChangeArrowheads="1"/>
          </p:cNvPicPr>
          <p:nvPr/>
        </p:nvPicPr>
        <p:blipFill>
          <a:blip r:embed="rId2" cstate="print"/>
          <a:srcRect b="3697"/>
          <a:stretch>
            <a:fillRect/>
          </a:stretch>
        </p:blipFill>
        <p:spPr bwMode="auto">
          <a:xfrm>
            <a:off x="781051" y="1184276"/>
            <a:ext cx="10629900" cy="5292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Periodic Table</a:t>
            </a:r>
          </a:p>
        </p:txBody>
      </p:sp>
      <p:pic>
        <p:nvPicPr>
          <p:cNvPr id="40963" name="Picture 5" descr="Z:\50627 IRDVD Tro Chemistry A Molecular Approach\Working Files 50627\JPEG 50627\ch02\02_09_Figure.jpg"/>
          <p:cNvPicPr>
            <a:picLocks noChangeAspect="1" noChangeArrowheads="1"/>
          </p:cNvPicPr>
          <p:nvPr/>
        </p:nvPicPr>
        <p:blipFill>
          <a:blip r:embed="rId2" cstate="print"/>
          <a:srcRect b="3017"/>
          <a:stretch>
            <a:fillRect/>
          </a:stretch>
        </p:blipFill>
        <p:spPr bwMode="auto">
          <a:xfrm>
            <a:off x="381000" y="696914"/>
            <a:ext cx="11379200" cy="5818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Periodic Table</a:t>
            </a:r>
          </a:p>
        </p:txBody>
      </p:sp>
      <p:sp>
        <p:nvSpPr>
          <p:cNvPr id="3" name="Content Placeholder 2"/>
          <p:cNvSpPr>
            <a:spLocks noGrp="1"/>
          </p:cNvSpPr>
          <p:nvPr>
            <p:ph idx="1"/>
          </p:nvPr>
        </p:nvSpPr>
        <p:spPr>
          <a:xfrm>
            <a:off x="508000" y="838200"/>
            <a:ext cx="10972800" cy="5324475"/>
          </a:xfrm>
        </p:spPr>
        <p:txBody>
          <a:bodyPr/>
          <a:lstStyle/>
          <a:p>
            <a:pPr>
              <a:defRPr/>
            </a:pPr>
            <a:r>
              <a:rPr lang="en-US" dirty="0" smtClean="0">
                <a:ea typeface="+mn-ea"/>
                <a:cs typeface="+mn-cs"/>
              </a:rPr>
              <a:t>Each element is identified by a unique atomic number and with a unique </a:t>
            </a:r>
            <a:r>
              <a:rPr lang="en-US" b="1" dirty="0" smtClean="0">
                <a:ea typeface="+mn-ea"/>
                <a:cs typeface="+mn-cs"/>
              </a:rPr>
              <a:t>chemical symbol.</a:t>
            </a:r>
          </a:p>
          <a:p>
            <a:pPr>
              <a:buFontTx/>
              <a:buNone/>
              <a:defRPr/>
            </a:pPr>
            <a:endParaRPr lang="en-US" sz="2000" dirty="0" smtClean="0">
              <a:ea typeface="+mn-ea"/>
              <a:cs typeface="+mn-cs"/>
            </a:endParaRPr>
          </a:p>
          <a:p>
            <a:pPr>
              <a:defRPr/>
            </a:pPr>
            <a:r>
              <a:rPr lang="en-US" dirty="0" smtClean="0">
                <a:ea typeface="+mn-ea"/>
                <a:cs typeface="+mn-cs"/>
              </a:rPr>
              <a:t>The chemical symbol is either a one- or two-letter abbreviation</a:t>
            </a:r>
          </a:p>
          <a:p>
            <a:pPr>
              <a:buNone/>
              <a:defRPr/>
            </a:pPr>
            <a:r>
              <a:rPr lang="en-US" dirty="0" smtClean="0">
                <a:ea typeface="+mn-ea"/>
                <a:cs typeface="+mn-cs"/>
              </a:rPr>
              <a:t> listed directly below its atomic number on the periodic table.</a:t>
            </a:r>
          </a:p>
          <a:p>
            <a:pPr>
              <a:buFontTx/>
              <a:buNone/>
              <a:defRPr/>
            </a:pPr>
            <a:endParaRPr lang="en-US" sz="1400" dirty="0" smtClean="0">
              <a:ea typeface="+mn-ea"/>
              <a:cs typeface="+mn-cs"/>
            </a:endParaRPr>
          </a:p>
          <a:p>
            <a:pPr lvl="1">
              <a:defRPr/>
            </a:pPr>
            <a:r>
              <a:rPr lang="en-US" dirty="0" smtClean="0">
                <a:ea typeface="+mn-ea"/>
                <a:cs typeface="+mn-cs"/>
              </a:rPr>
              <a:t>The chemical symbol for helium is He.</a:t>
            </a:r>
          </a:p>
          <a:p>
            <a:pPr lvl="1">
              <a:defRPr/>
            </a:pPr>
            <a:r>
              <a:rPr lang="en-US" dirty="0" smtClean="0">
                <a:ea typeface="+mn-ea"/>
                <a:cs typeface="+mn-cs"/>
              </a:rPr>
              <a:t>The chemical symbol for carbon is C.</a:t>
            </a:r>
          </a:p>
          <a:p>
            <a:pPr lvl="1">
              <a:defRPr/>
            </a:pPr>
            <a:r>
              <a:rPr lang="en-US" dirty="0" smtClean="0">
                <a:ea typeface="+mn-ea"/>
                <a:cs typeface="+mn-cs"/>
              </a:rPr>
              <a:t>The chemical symbol for Nitrogen is N.  </a:t>
            </a:r>
            <a:endParaRPr 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Isotopes: Varied Number of Neutrons</a:t>
            </a:r>
          </a:p>
        </p:txBody>
      </p:sp>
      <p:sp>
        <p:nvSpPr>
          <p:cNvPr id="3" name="Content Placeholder 2"/>
          <p:cNvSpPr>
            <a:spLocks noGrp="1"/>
          </p:cNvSpPr>
          <p:nvPr>
            <p:ph idx="1"/>
          </p:nvPr>
        </p:nvSpPr>
        <p:spPr>
          <a:xfrm>
            <a:off x="508000" y="914400"/>
            <a:ext cx="10972800" cy="5189538"/>
          </a:xfrm>
        </p:spPr>
        <p:txBody>
          <a:bodyPr/>
          <a:lstStyle/>
          <a:p>
            <a:pPr>
              <a:defRPr/>
            </a:pPr>
            <a:r>
              <a:rPr lang="en-US" dirty="0" smtClean="0">
                <a:ea typeface="+mn-ea"/>
                <a:cs typeface="+mn-cs"/>
              </a:rPr>
              <a:t>All atoms of a given element have the same number of protons; however, they do not necessarily have the same number </a:t>
            </a:r>
          </a:p>
          <a:p>
            <a:pPr>
              <a:buNone/>
              <a:defRPr/>
            </a:pPr>
            <a:r>
              <a:rPr lang="en-US" dirty="0" smtClean="0">
                <a:ea typeface="+mn-ea"/>
                <a:cs typeface="+mn-cs"/>
              </a:rPr>
              <a:t>of neutrons.</a:t>
            </a:r>
          </a:p>
          <a:p>
            <a:pPr lvl="2">
              <a:defRPr/>
            </a:pPr>
            <a:r>
              <a:rPr lang="en-US" dirty="0" smtClean="0">
                <a:ea typeface="+mn-ea"/>
                <a:cs typeface="+mn-cs"/>
              </a:rPr>
              <a:t>For example, all neon atoms contain 10 protons, but they may contain 10, 11,</a:t>
            </a:r>
          </a:p>
          <a:p>
            <a:pPr lvl="2">
              <a:buNone/>
              <a:defRPr/>
            </a:pPr>
            <a:r>
              <a:rPr lang="en-US" dirty="0" smtClean="0">
                <a:ea typeface="+mn-ea"/>
                <a:cs typeface="+mn-cs"/>
              </a:rPr>
              <a:t> or 12 neutrons. All three types of neon atoms exist, and each has a slightly </a:t>
            </a:r>
          </a:p>
          <a:p>
            <a:pPr lvl="2">
              <a:buNone/>
              <a:defRPr/>
            </a:pPr>
            <a:r>
              <a:rPr lang="en-US" dirty="0" smtClean="0">
                <a:ea typeface="+mn-ea"/>
                <a:cs typeface="+mn-cs"/>
              </a:rPr>
              <a:t>different mass. </a:t>
            </a:r>
          </a:p>
          <a:p>
            <a:pPr>
              <a:defRPr/>
            </a:pPr>
            <a:r>
              <a:rPr lang="en-US" dirty="0" smtClean="0">
                <a:ea typeface="+mn-ea"/>
                <a:cs typeface="+mn-cs"/>
              </a:rPr>
              <a:t>Atoms with the same number of protons but a different number of neutrons are called </a:t>
            </a:r>
            <a:r>
              <a:rPr lang="en-US" b="1" dirty="0" smtClean="0">
                <a:solidFill>
                  <a:srgbClr val="143C83"/>
                </a:solidFill>
                <a:ea typeface="+mn-ea"/>
                <a:cs typeface="+mn-cs"/>
              </a:rPr>
              <a:t>isotopes</a:t>
            </a:r>
            <a:r>
              <a:rPr lang="en-US" dirty="0" smtClean="0">
                <a:ea typeface="+mn-ea"/>
                <a:cs typeface="+mn-cs"/>
              </a:rPr>
              <a:t>.</a:t>
            </a:r>
            <a:endParaRPr lang="en-US" dirty="0">
              <a:ea typeface="+mn-ea"/>
              <a:cs typeface="+mn-cs"/>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Isotopes: Varied Number of Neutrons</a:t>
            </a:r>
          </a:p>
        </p:txBody>
      </p:sp>
      <p:sp>
        <p:nvSpPr>
          <p:cNvPr id="3" name="Content Placeholder 2"/>
          <p:cNvSpPr>
            <a:spLocks noGrp="1"/>
          </p:cNvSpPr>
          <p:nvPr>
            <p:ph idx="1"/>
          </p:nvPr>
        </p:nvSpPr>
        <p:spPr>
          <a:xfrm>
            <a:off x="508000" y="762001"/>
            <a:ext cx="10972800" cy="5534025"/>
          </a:xfrm>
        </p:spPr>
        <p:txBody>
          <a:bodyPr/>
          <a:lstStyle/>
          <a:p>
            <a:pPr>
              <a:defRPr/>
            </a:pPr>
            <a:r>
              <a:rPr lang="en-US" dirty="0" smtClean="0">
                <a:ea typeface="+mn-ea"/>
                <a:cs typeface="+mn-cs"/>
              </a:rPr>
              <a:t>The relative amount of each different isotope in a naturally</a:t>
            </a:r>
          </a:p>
          <a:p>
            <a:pPr>
              <a:buNone/>
              <a:defRPr/>
            </a:pPr>
            <a:r>
              <a:rPr lang="en-US" dirty="0" smtClean="0">
                <a:ea typeface="+mn-ea"/>
                <a:cs typeface="+mn-cs"/>
              </a:rPr>
              <a:t> occurring sample of a given element is roughly constant. </a:t>
            </a:r>
          </a:p>
          <a:p>
            <a:pPr>
              <a:defRPr/>
            </a:pPr>
            <a:endParaRPr lang="en-US" sz="1400" dirty="0" smtClean="0">
              <a:ea typeface="+mn-ea"/>
              <a:cs typeface="+mn-cs"/>
            </a:endParaRPr>
          </a:p>
          <a:p>
            <a:pPr>
              <a:defRPr/>
            </a:pPr>
            <a:r>
              <a:rPr lang="en-US" dirty="0" smtClean="0">
                <a:ea typeface="+mn-ea"/>
                <a:cs typeface="+mn-cs"/>
              </a:rPr>
              <a:t>These percentages are called the </a:t>
            </a:r>
            <a:r>
              <a:rPr lang="en-US" b="1" dirty="0" smtClean="0">
                <a:ea typeface="+mn-ea"/>
                <a:cs typeface="+mn-cs"/>
              </a:rPr>
              <a:t>natural abundance</a:t>
            </a:r>
            <a:r>
              <a:rPr lang="en-US" dirty="0" smtClean="0">
                <a:ea typeface="+mn-ea"/>
                <a:cs typeface="+mn-cs"/>
              </a:rPr>
              <a:t> of the </a:t>
            </a:r>
          </a:p>
          <a:p>
            <a:pPr>
              <a:buNone/>
              <a:defRPr/>
            </a:pPr>
            <a:r>
              <a:rPr lang="en-US" dirty="0" smtClean="0">
                <a:ea typeface="+mn-ea"/>
                <a:cs typeface="+mn-cs"/>
              </a:rPr>
              <a:t>isotopes.</a:t>
            </a:r>
          </a:p>
          <a:p>
            <a:pPr>
              <a:defRPr/>
            </a:pPr>
            <a:endParaRPr lang="en-US" sz="1200" dirty="0" smtClean="0">
              <a:ea typeface="+mn-ea"/>
              <a:cs typeface="+mn-cs"/>
            </a:endParaRPr>
          </a:p>
          <a:p>
            <a:pPr lvl="1">
              <a:defRPr/>
            </a:pPr>
            <a:r>
              <a:rPr lang="en-US" dirty="0" smtClean="0">
                <a:ea typeface="+mn-ea"/>
                <a:cs typeface="+mn-cs"/>
              </a:rPr>
              <a:t>Advances in mass spectrometry have allowed accurate measurements </a:t>
            </a:r>
          </a:p>
          <a:p>
            <a:pPr lvl="1">
              <a:buNone/>
              <a:defRPr/>
            </a:pPr>
            <a:r>
              <a:rPr lang="en-US" dirty="0" smtClean="0">
                <a:ea typeface="+mn-ea"/>
                <a:cs typeface="+mn-cs"/>
              </a:rPr>
              <a:t>that reveal small but significant variations in the natural abundance of</a:t>
            </a:r>
          </a:p>
          <a:p>
            <a:pPr lvl="1">
              <a:buNone/>
              <a:defRPr/>
            </a:pPr>
            <a:r>
              <a:rPr lang="en-US" dirty="0" smtClean="0">
                <a:ea typeface="+mn-ea"/>
                <a:cs typeface="+mn-cs"/>
              </a:rPr>
              <a:t> isotopes for many elements.</a:t>
            </a:r>
          </a:p>
          <a:p>
            <a:pPr>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Isotopes: Varied Number of Neutrons</a:t>
            </a:r>
          </a:p>
        </p:txBody>
      </p:sp>
      <p:sp>
        <p:nvSpPr>
          <p:cNvPr id="45059" name="Content Placeholder 2"/>
          <p:cNvSpPr>
            <a:spLocks noGrp="1"/>
          </p:cNvSpPr>
          <p:nvPr>
            <p:ph idx="1"/>
          </p:nvPr>
        </p:nvSpPr>
        <p:spPr>
          <a:xfrm>
            <a:off x="406400" y="914400"/>
            <a:ext cx="11277600" cy="4235450"/>
          </a:xfrm>
        </p:spPr>
        <p:txBody>
          <a:bodyPr/>
          <a:lstStyle/>
          <a:p>
            <a:r>
              <a:rPr lang="en-US" dirty="0" smtClean="0">
                <a:ea typeface="ヒラギノ角ゴ Pro W3" pitchFamily="127" charset="-128"/>
              </a:rPr>
              <a:t>The sum of the number of neutrons and protons in an atom is its</a:t>
            </a:r>
          </a:p>
          <a:p>
            <a:pPr>
              <a:buNone/>
            </a:pPr>
            <a:r>
              <a:rPr lang="en-US" dirty="0" smtClean="0">
                <a:ea typeface="ヒラギノ角ゴ Pro W3" pitchFamily="127" charset="-128"/>
              </a:rPr>
              <a:t> </a:t>
            </a:r>
            <a:r>
              <a:rPr lang="en-US" b="1" dirty="0" smtClean="0">
                <a:ea typeface="ヒラギノ角ゴ Pro W3" pitchFamily="127" charset="-128"/>
              </a:rPr>
              <a:t>mass number</a:t>
            </a:r>
            <a:r>
              <a:rPr lang="en-US" dirty="0" smtClean="0">
                <a:ea typeface="ヒラギノ角ゴ Pro W3" pitchFamily="127" charset="-128"/>
              </a:rPr>
              <a:t> and is represented by the symbol </a:t>
            </a:r>
            <a:r>
              <a:rPr lang="en-US" b="1" i="1" dirty="0" smtClean="0">
                <a:ea typeface="ヒラギノ角ゴ Pro W3" pitchFamily="127" charset="-128"/>
              </a:rPr>
              <a:t>A</a:t>
            </a:r>
          </a:p>
          <a:p>
            <a:pPr>
              <a:buFontTx/>
              <a:buNone/>
            </a:pPr>
            <a:r>
              <a:rPr lang="en-US" sz="2800" i="1" dirty="0" smtClean="0">
                <a:ea typeface="ヒラギノ角ゴ Pro W3" pitchFamily="127" charset="-128"/>
              </a:rPr>
              <a:t>A </a:t>
            </a:r>
            <a:r>
              <a:rPr lang="en-US" sz="2800" dirty="0" smtClean="0">
                <a:ea typeface="ヒラギノ角ゴ Pro W3" pitchFamily="127" charset="-128"/>
              </a:rPr>
              <a:t>= number of protons (p) + number of neutrons (n)</a:t>
            </a:r>
          </a:p>
          <a:p>
            <a:endParaRPr lang="en-US" sz="2800" b="1" i="1" dirty="0" smtClean="0">
              <a:ea typeface="ヒラギノ角ゴ Pro W3" pitchFamily="127" charset="-128"/>
            </a:endParaRPr>
          </a:p>
          <a:p>
            <a:endParaRPr lang="en-US" dirty="0" smtClean="0">
              <a:ea typeface="ヒラギノ角ゴ Pro W3" pitchFamily="127" charset="-128"/>
            </a:endParaRPr>
          </a:p>
          <a:p>
            <a:endParaRPr lang="en-US" dirty="0" smtClean="0">
              <a:ea typeface="ヒラギノ角ゴ Pro W3" pitchFamily="127" charset="-128"/>
            </a:endParaRPr>
          </a:p>
          <a:p>
            <a:r>
              <a:rPr lang="en-US" dirty="0" smtClean="0">
                <a:ea typeface="ヒラギノ角ゴ Pro W3" pitchFamily="127" charset="-128"/>
              </a:rPr>
              <a:t>where X is the chemical symbol, </a:t>
            </a:r>
            <a:r>
              <a:rPr lang="en-US" i="1" dirty="0" smtClean="0">
                <a:ea typeface="ヒラギノ角ゴ Pro W3" pitchFamily="127" charset="-128"/>
              </a:rPr>
              <a:t>A</a:t>
            </a:r>
            <a:r>
              <a:rPr lang="en-US" dirty="0" smtClean="0">
                <a:ea typeface="ヒラギノ角ゴ Pro W3" pitchFamily="127" charset="-128"/>
              </a:rPr>
              <a:t> is the mass number, and </a:t>
            </a:r>
            <a:r>
              <a:rPr lang="en-US" i="1" dirty="0" smtClean="0">
                <a:ea typeface="ヒラギノ角ゴ Pro W3" pitchFamily="127" charset="-128"/>
              </a:rPr>
              <a:t>Z</a:t>
            </a:r>
            <a:r>
              <a:rPr lang="en-US" dirty="0" smtClean="0">
                <a:ea typeface="ヒラギノ角ゴ Pro W3" pitchFamily="127" charset="-128"/>
              </a:rPr>
              <a:t> is the atomic number. </a:t>
            </a:r>
            <a:endParaRPr lang="en-US" b="1" dirty="0" smtClean="0">
              <a:ea typeface="ヒラギノ角ゴ Pro W3" pitchFamily="127" charset="-128"/>
            </a:endParaRPr>
          </a:p>
        </p:txBody>
      </p:sp>
      <p:sp>
        <p:nvSpPr>
          <p:cNvPr id="45060" name="Rectangle 2"/>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sp>
        <p:nvSpPr>
          <p:cNvPr id="45061" name="Rectangle 5"/>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pic>
        <p:nvPicPr>
          <p:cNvPr id="45062" name="Picture 11" descr="Z:\50627 IRDVD Tro Chemistry A Molecular Approach\Working Files 50627\JPEG 50627\ch02\02_Pg58_UnFigure_2.jpg"/>
          <p:cNvPicPr>
            <a:picLocks noChangeAspect="1" noChangeArrowheads="1"/>
          </p:cNvPicPr>
          <p:nvPr/>
        </p:nvPicPr>
        <p:blipFill>
          <a:blip r:embed="rId2" cstate="print"/>
          <a:srcRect b="7790"/>
          <a:stretch>
            <a:fillRect/>
          </a:stretch>
        </p:blipFill>
        <p:spPr bwMode="auto">
          <a:xfrm>
            <a:off x="2051196" y="2416394"/>
            <a:ext cx="6828367" cy="1047750"/>
          </a:xfrm>
          <a:prstGeom prst="rect">
            <a:avLst/>
          </a:prstGeom>
          <a:noFill/>
          <a:ln w="9525">
            <a:noFill/>
            <a:miter lim="800000"/>
            <a:headEnd/>
            <a:tailEnd/>
          </a:ln>
        </p:spPr>
      </p:pic>
      <p:pic>
        <p:nvPicPr>
          <p:cNvPr id="45063" name="Picture 12" descr="C:\Documents and Settings\GEX User\Desktop\IRDVDs\50627 Tro IRDVD\Lecture\component\02_slide 43_mathtype.jpg"/>
          <p:cNvPicPr>
            <a:picLocks noChangeAspect="1" noChangeArrowheads="1"/>
          </p:cNvPicPr>
          <p:nvPr/>
        </p:nvPicPr>
        <p:blipFill>
          <a:blip r:embed="rId3" cstate="print"/>
          <a:srcRect/>
          <a:stretch>
            <a:fillRect/>
          </a:stretch>
        </p:blipFill>
        <p:spPr bwMode="auto">
          <a:xfrm>
            <a:off x="3848100" y="5486400"/>
            <a:ext cx="4495800" cy="654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Isotopes: Varied Number of Neutrons</a:t>
            </a:r>
          </a:p>
        </p:txBody>
      </p:sp>
      <p:sp>
        <p:nvSpPr>
          <p:cNvPr id="46083" name="Content Placeholder 2"/>
          <p:cNvSpPr>
            <a:spLocks noGrp="1"/>
          </p:cNvSpPr>
          <p:nvPr>
            <p:ph idx="1"/>
          </p:nvPr>
        </p:nvSpPr>
        <p:spPr>
          <a:xfrm>
            <a:off x="486833" y="1141414"/>
            <a:ext cx="10972800" cy="3209925"/>
          </a:xfrm>
        </p:spPr>
        <p:txBody>
          <a:bodyPr/>
          <a:lstStyle/>
          <a:p>
            <a:r>
              <a:rPr lang="en-US" smtClean="0">
                <a:ea typeface="ヒラギノ角ゴ Pro W3" pitchFamily="127" charset="-128"/>
              </a:rPr>
              <a:t>A second common notation for isotopes is the chemical symbol (or chemical name) followed by a dash and the mass number of the isotope.</a:t>
            </a:r>
          </a:p>
          <a:p>
            <a:endParaRPr lang="en-US" smtClean="0">
              <a:ea typeface="ヒラギノ角ゴ Pro W3" pitchFamily="127" charset="-128"/>
            </a:endParaRPr>
          </a:p>
          <a:p>
            <a:pPr>
              <a:buFontTx/>
              <a:buNone/>
            </a:pPr>
            <a:endParaRPr lang="en-US" smtClean="0">
              <a:ea typeface="ヒラギノ角ゴ Pro W3" pitchFamily="127" charset="-128"/>
            </a:endParaRPr>
          </a:p>
        </p:txBody>
      </p:sp>
      <p:sp>
        <p:nvSpPr>
          <p:cNvPr id="46084" name="Rectangle 3"/>
          <p:cNvSpPr>
            <a:spLocks noChangeArrowheads="1"/>
          </p:cNvSpPr>
          <p:nvPr/>
        </p:nvSpPr>
        <p:spPr bwMode="auto">
          <a:xfrm>
            <a:off x="0" y="-184666"/>
            <a:ext cx="184731" cy="369332"/>
          </a:xfrm>
          <a:prstGeom prst="rect">
            <a:avLst/>
          </a:prstGeom>
          <a:noFill/>
          <a:ln w="9525">
            <a:noFill/>
            <a:miter lim="800000"/>
            <a:headEnd/>
            <a:tailEnd/>
          </a:ln>
        </p:spPr>
        <p:txBody>
          <a:bodyPr wrap="none" anchor="ctr">
            <a:spAutoFit/>
          </a:bodyPr>
          <a:lstStyle/>
          <a:p>
            <a:endParaRPr lang="en-US"/>
          </a:p>
        </p:txBody>
      </p:sp>
      <p:pic>
        <p:nvPicPr>
          <p:cNvPr id="46085" name="Picture 10" descr="C:\Documents and Settings\GEX User\Desktop\IRDVDs\50627 Tro IRDVD\Lecture\component\02_slide 44_mathtype.jpg"/>
          <p:cNvPicPr>
            <a:picLocks noChangeAspect="1" noChangeArrowheads="1"/>
          </p:cNvPicPr>
          <p:nvPr/>
        </p:nvPicPr>
        <p:blipFill>
          <a:blip r:embed="rId2" cstate="print"/>
          <a:srcRect/>
          <a:stretch>
            <a:fillRect/>
          </a:stretch>
        </p:blipFill>
        <p:spPr bwMode="auto">
          <a:xfrm>
            <a:off x="3299885" y="4786314"/>
            <a:ext cx="5592233" cy="796925"/>
          </a:xfrm>
          <a:prstGeom prst="rect">
            <a:avLst/>
          </a:prstGeom>
          <a:noFill/>
          <a:ln w="9525">
            <a:noFill/>
            <a:miter lim="800000"/>
            <a:headEnd/>
            <a:tailEnd/>
          </a:ln>
        </p:spPr>
      </p:pic>
      <p:pic>
        <p:nvPicPr>
          <p:cNvPr id="46086" name="Picture 11" descr="Z:\50627 IRDVD Tro Chemistry A Molecular Approach\Working Files 50627\JPEG 50627\ch02\02_Pg58_UnFigure_3.jpg"/>
          <p:cNvPicPr>
            <a:picLocks noChangeAspect="1" noChangeArrowheads="1"/>
          </p:cNvPicPr>
          <p:nvPr/>
        </p:nvPicPr>
        <p:blipFill>
          <a:blip r:embed="rId3" cstate="print"/>
          <a:srcRect b="10130"/>
          <a:stretch>
            <a:fillRect/>
          </a:stretch>
        </p:blipFill>
        <p:spPr bwMode="auto">
          <a:xfrm>
            <a:off x="808567" y="3354389"/>
            <a:ext cx="9969500" cy="1146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bwMode="auto">
          <a:xfrm>
            <a:off x="0" y="0"/>
            <a:ext cx="12192000" cy="677108"/>
          </a:xfrm>
          <a:prstGeom prst="rect">
            <a:avLst/>
          </a:prstGeom>
          <a:noFill/>
          <a:ln>
            <a:miter lim="800000"/>
            <a:headEnd/>
            <a:tailEnd/>
          </a:ln>
        </p:spPr>
        <p:txBody>
          <a:bodyPr vert="horz" wrap="square" lIns="457200" tIns="45720" rIns="91440" bIns="45720" numCol="1" anchor="t" anchorCtr="0" compatLnSpc="1">
            <a:prstTxWarp prst="textNoShape">
              <a:avLst/>
            </a:prstTxWarp>
            <a:spAutoFit/>
          </a:bodyPr>
          <a:lstStyle/>
          <a:p>
            <a:pPr eaLnBrk="1" hangingPunct="1"/>
            <a:r>
              <a:rPr lang="en-US" smtClean="0">
                <a:solidFill>
                  <a:srgbClr val="ED6B06"/>
                </a:solidFill>
                <a:ea typeface="ヒラギノ角ゴ Pro W3" pitchFamily="127" charset="-128"/>
                <a:cs typeface="Arial" pitchFamily="34" charset="0"/>
              </a:rPr>
              <a:t>Isotopes: Varied Number of Neutrons</a:t>
            </a:r>
          </a:p>
        </p:txBody>
      </p:sp>
      <p:pic>
        <p:nvPicPr>
          <p:cNvPr id="47107" name="Picture 5" descr="Z:\50627 IRDVD Tro Chemistry A Molecular Approach\Working Files 50627\JPEG 50627\ch02\02_Pg59_UnTable.jpg"/>
          <p:cNvPicPr>
            <a:picLocks noChangeAspect="1" noChangeArrowheads="1"/>
          </p:cNvPicPr>
          <p:nvPr/>
        </p:nvPicPr>
        <p:blipFill>
          <a:blip r:embed="rId2" cstate="print"/>
          <a:srcRect b="7867"/>
          <a:stretch>
            <a:fillRect/>
          </a:stretch>
        </p:blipFill>
        <p:spPr bwMode="auto">
          <a:xfrm>
            <a:off x="406400" y="2347914"/>
            <a:ext cx="11379200" cy="1914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Opulent</Template>
  <TotalTime>3136</TotalTime>
  <Words>9354</Words>
  <Application>Microsoft Office PowerPoint</Application>
  <PresentationFormat>Custom</PresentationFormat>
  <Paragraphs>1392</Paragraphs>
  <Slides>228</Slides>
  <Notes>145</Notes>
  <HiddenSlides>0</HiddenSlides>
  <MMClips>0</MMClips>
  <ScaleCrop>false</ScaleCrop>
  <HeadingPairs>
    <vt:vector size="4" baseType="variant">
      <vt:variant>
        <vt:lpstr>Theme</vt:lpstr>
      </vt:variant>
      <vt:variant>
        <vt:i4>1</vt:i4>
      </vt:variant>
      <vt:variant>
        <vt:lpstr>Slide Titles</vt:lpstr>
      </vt:variant>
      <vt:variant>
        <vt:i4>228</vt:i4>
      </vt:variant>
    </vt:vector>
  </HeadingPairs>
  <TitlesOfParts>
    <vt:vector size="229" baseType="lpstr">
      <vt:lpstr>Opulent</vt:lpstr>
      <vt:lpstr>AP Chemistry Review Chapters 1-4</vt:lpstr>
      <vt:lpstr>Chapter 1: Matter and MEasurement</vt:lpstr>
      <vt:lpstr>Scientifically, what do you think?</vt:lpstr>
      <vt:lpstr>What Do You Think?</vt:lpstr>
      <vt:lpstr>Atoms and Molecules</vt:lpstr>
      <vt:lpstr>Atoms and Molecules</vt:lpstr>
      <vt:lpstr>Atoms and Molecules</vt:lpstr>
      <vt:lpstr>Scientific Method</vt:lpstr>
      <vt:lpstr>The Scientific Approach to Knowledge</vt:lpstr>
      <vt:lpstr>Scientific Law vs. theory</vt:lpstr>
      <vt:lpstr>Conceptual Connection 1.1</vt:lpstr>
      <vt:lpstr>The Classification of Matter by Components</vt:lpstr>
      <vt:lpstr>What are ways to separate mixtures?</vt:lpstr>
      <vt:lpstr>Physical vs. chemical changes</vt:lpstr>
      <vt:lpstr>Physical and Chemical Changes</vt:lpstr>
      <vt:lpstr>Physical Change</vt:lpstr>
      <vt:lpstr>Chemical Change</vt:lpstr>
      <vt:lpstr>Physical and Chemical Changes</vt:lpstr>
      <vt:lpstr>Physical and Chemical Properties</vt:lpstr>
      <vt:lpstr>Energy</vt:lpstr>
      <vt:lpstr>Energy: A Fundamental Part of Physical and Chemical Change</vt:lpstr>
      <vt:lpstr> Energy</vt:lpstr>
      <vt:lpstr>Summarizing Energy</vt:lpstr>
      <vt:lpstr>Units</vt:lpstr>
      <vt:lpstr>The Units of Measurement</vt:lpstr>
      <vt:lpstr>The Standard Units</vt:lpstr>
      <vt:lpstr>The Meter: A Measure of Length</vt:lpstr>
      <vt:lpstr>The Kilogram: A Measure of Mass</vt:lpstr>
      <vt:lpstr>The Second: A Measure of Time</vt:lpstr>
      <vt:lpstr>The Kelvin: A Measure of Temperature</vt:lpstr>
      <vt:lpstr>The Kelvin: A Measure of Temperature</vt:lpstr>
      <vt:lpstr>A Measure of Temperature</vt:lpstr>
      <vt:lpstr>Prefix multipliers</vt:lpstr>
      <vt:lpstr>Intensive vs extensive</vt:lpstr>
      <vt:lpstr>Counting Significant Figures</vt:lpstr>
      <vt:lpstr>Counting Significant Figures</vt:lpstr>
      <vt:lpstr>Counting Significant Figures</vt:lpstr>
      <vt:lpstr>Exact Numbers</vt:lpstr>
      <vt:lpstr>Significant Figures in Calculations</vt:lpstr>
      <vt:lpstr>Significant Figure: Rules for Calculations</vt:lpstr>
      <vt:lpstr>Rules for Calculations</vt:lpstr>
      <vt:lpstr>Rules for Calculations</vt:lpstr>
      <vt:lpstr>Rules for Rounding</vt:lpstr>
      <vt:lpstr>Rounding in Multistep Calculations</vt:lpstr>
      <vt:lpstr>Precision and Accuracy</vt:lpstr>
      <vt:lpstr>Precision and Accuracy</vt:lpstr>
      <vt:lpstr>Precision and Accuracy</vt:lpstr>
      <vt:lpstr>Precision and Accuracy</vt:lpstr>
      <vt:lpstr>Solving Chemical Problems</vt:lpstr>
      <vt:lpstr>Dimensional Analysis</vt:lpstr>
      <vt:lpstr>Dimensional Analysis</vt:lpstr>
      <vt:lpstr>Dimensional Analysis</vt:lpstr>
      <vt:lpstr>Review</vt:lpstr>
      <vt:lpstr>Chapter 2: atoms and elements</vt:lpstr>
      <vt:lpstr>If You Cut a Piece of Graphite</vt:lpstr>
      <vt:lpstr>Imaging and Moving Individual Atoms</vt:lpstr>
      <vt:lpstr>Scanning Tunneling Microscopy </vt:lpstr>
      <vt:lpstr>Imaging and Moving Individual Atoms</vt:lpstr>
      <vt:lpstr>DEJ</vt:lpstr>
      <vt:lpstr>Early Ideas about the Building Blocks of Matter</vt:lpstr>
      <vt:lpstr>Early Building Blocks of Matter Ideas</vt:lpstr>
      <vt:lpstr>Early Building Blocks of Matter Ideas</vt:lpstr>
      <vt:lpstr>Modern Atomic Theory and the Laws That Led to It</vt:lpstr>
      <vt:lpstr>The Law of Conservation of Mass</vt:lpstr>
      <vt:lpstr>The Law of Conservation of Mass</vt:lpstr>
      <vt:lpstr>The Law of Definite Proportions</vt:lpstr>
      <vt:lpstr>The Law of Definite Proportions</vt:lpstr>
      <vt:lpstr>The Law of Multiple Proportions</vt:lpstr>
      <vt:lpstr>The Law of Multiple Proportions</vt:lpstr>
      <vt:lpstr>Slide 70</vt:lpstr>
      <vt:lpstr>John Dalton and the Atomic Theory</vt:lpstr>
      <vt:lpstr>The Discovery of the Electron</vt:lpstr>
      <vt:lpstr>The Discovery of the Electron</vt:lpstr>
      <vt:lpstr>The Discovery of the Electron</vt:lpstr>
      <vt:lpstr>The Discovery of the Electron</vt:lpstr>
      <vt:lpstr>Millikan’s Oil Drop Experiment: The Charge of the Electron</vt:lpstr>
      <vt:lpstr>Millikan’s Oil Drop Experiment</vt:lpstr>
      <vt:lpstr>The Discovery of the Electron</vt:lpstr>
      <vt:lpstr>Millikan’s Oil Drop Experiment</vt:lpstr>
      <vt:lpstr>The Structure of the Atom</vt:lpstr>
      <vt:lpstr>Rutherford’s Gold Foil Experiment</vt:lpstr>
      <vt:lpstr>Rutherford’s Gold Foil Experiment</vt:lpstr>
      <vt:lpstr>Rutherford’s Gold Foil Experiment</vt:lpstr>
      <vt:lpstr>Rutherford’s Gold Foil Experiment</vt:lpstr>
      <vt:lpstr>Rutherford’s Gold Foil Experiment</vt:lpstr>
      <vt:lpstr>The Neutrons</vt:lpstr>
      <vt:lpstr>The Neutrons</vt:lpstr>
      <vt:lpstr>Subatomic Particles</vt:lpstr>
      <vt:lpstr>Subatomic Particles</vt:lpstr>
      <vt:lpstr>Stop</vt:lpstr>
      <vt:lpstr>Elements: Defined by Their Numbers of Protons</vt:lpstr>
      <vt:lpstr>Elements: Defined by Their Numbers of Protons</vt:lpstr>
      <vt:lpstr>Periodic Table</vt:lpstr>
      <vt:lpstr>Periodic Table</vt:lpstr>
      <vt:lpstr>Isotopes: Varied Number of Neutrons</vt:lpstr>
      <vt:lpstr>Isotopes: Varied Number of Neutrons</vt:lpstr>
      <vt:lpstr>Isotopes: Varied Number of Neutrons</vt:lpstr>
      <vt:lpstr>Isotopes: Varied Number of Neutrons</vt:lpstr>
      <vt:lpstr>Isotopes: Varied Number of Neutrons</vt:lpstr>
      <vt:lpstr>Ions: Losing and Gaining Electrons</vt:lpstr>
      <vt:lpstr>Finding Patterns: The Periodic Law and the Periodic Table</vt:lpstr>
      <vt:lpstr>The Periodic Law</vt:lpstr>
      <vt:lpstr>Periodic Table</vt:lpstr>
      <vt:lpstr>Periodic Table</vt:lpstr>
      <vt:lpstr>Modern Periodic Table</vt:lpstr>
      <vt:lpstr>Modern Periodic Table</vt:lpstr>
      <vt:lpstr>Stop</vt:lpstr>
      <vt:lpstr>Classification of Elements</vt:lpstr>
      <vt:lpstr>Metals</vt:lpstr>
      <vt:lpstr>Nonmetals</vt:lpstr>
      <vt:lpstr>Nonmetals</vt:lpstr>
      <vt:lpstr>Metalloids</vt:lpstr>
      <vt:lpstr>Periodic Table</vt:lpstr>
      <vt:lpstr>Periodic Table</vt:lpstr>
      <vt:lpstr>Periodic Table</vt:lpstr>
      <vt:lpstr>Periodic Table</vt:lpstr>
      <vt:lpstr>Noble Gas</vt:lpstr>
      <vt:lpstr>Alkali</vt:lpstr>
      <vt:lpstr>Alkaline Earth Metals</vt:lpstr>
      <vt:lpstr>Halogens</vt:lpstr>
      <vt:lpstr>Ions and the Periodic Table</vt:lpstr>
      <vt:lpstr>Ions and the Periodic Table</vt:lpstr>
      <vt:lpstr>Ions and the Periodic Table</vt:lpstr>
      <vt:lpstr>Ions and the Periodic Table</vt:lpstr>
      <vt:lpstr>Atomic Mass: The Average Mass of an Element’s Atoms</vt:lpstr>
      <vt:lpstr>Atomic Mass</vt:lpstr>
      <vt:lpstr>Atomic Mass</vt:lpstr>
      <vt:lpstr>Mass Spectrometry: Measuring the Mass of Atoms and Molecules</vt:lpstr>
      <vt:lpstr>Mass Spectrometry</vt:lpstr>
      <vt:lpstr>Molar Mass: Counting Atoms by Weighing Them</vt:lpstr>
      <vt:lpstr>The Mole: A Chemist’s “Dozen”</vt:lpstr>
      <vt:lpstr>The Mole</vt:lpstr>
      <vt:lpstr>The Mole</vt:lpstr>
      <vt:lpstr>Converting between Number of Moles and Number of Atoms</vt:lpstr>
      <vt:lpstr>Converting between Mass and Amount (Number of Moles)</vt:lpstr>
      <vt:lpstr>Converting between Mass and Moles</vt:lpstr>
      <vt:lpstr>Converting between Mass and Moles</vt:lpstr>
      <vt:lpstr>Conceptual Plan</vt:lpstr>
      <vt:lpstr>Chapter 3</vt:lpstr>
      <vt:lpstr>How Many Different Substances Exist? </vt:lpstr>
      <vt:lpstr>Hydrogen, Oxygen, and Water</vt:lpstr>
      <vt:lpstr>Definite Proportion</vt:lpstr>
      <vt:lpstr>Definite Proportion</vt:lpstr>
      <vt:lpstr>Chemical Bonds</vt:lpstr>
      <vt:lpstr>Ionic Bonds</vt:lpstr>
      <vt:lpstr>Ionic Bonds</vt:lpstr>
      <vt:lpstr>Ionic Bonds</vt:lpstr>
      <vt:lpstr>Covalent Bonds</vt:lpstr>
      <vt:lpstr>Representing Compounds: Chemical Formulas and Molecular Models</vt:lpstr>
      <vt:lpstr>Types of Chemical Formulas</vt:lpstr>
      <vt:lpstr>Types of Chemical Formulas</vt:lpstr>
      <vt:lpstr>Types of Chemical Formulas</vt:lpstr>
      <vt:lpstr>Types of Chemical Formulas</vt:lpstr>
      <vt:lpstr>Molecular Models</vt:lpstr>
      <vt:lpstr>Molecular Models</vt:lpstr>
      <vt:lpstr>Ways of Representing a Compound</vt:lpstr>
      <vt:lpstr>An Atomic-Level View of Elements and Compounds</vt:lpstr>
      <vt:lpstr>View of Elements and Compounds </vt:lpstr>
      <vt:lpstr>Molecular Elements</vt:lpstr>
      <vt:lpstr>Molecular Compounds</vt:lpstr>
      <vt:lpstr>Ionic Compounds</vt:lpstr>
      <vt:lpstr>Molecular and Ionic Compounds</vt:lpstr>
      <vt:lpstr>Polyatomic Ion</vt:lpstr>
      <vt:lpstr>Ionic Compounds: Formulas and Names</vt:lpstr>
      <vt:lpstr>Ionic Compounds: Formulas and Names</vt:lpstr>
      <vt:lpstr>Naming Ionic Compounds</vt:lpstr>
      <vt:lpstr>Naming Ionic Compounds</vt:lpstr>
      <vt:lpstr>Naming Type I Ionic Compounds</vt:lpstr>
      <vt:lpstr>Naming Type II Ionic Compounds</vt:lpstr>
      <vt:lpstr>Type II Ionic Compounds</vt:lpstr>
      <vt:lpstr>Type II Ionic Compounds</vt:lpstr>
      <vt:lpstr>Naming Binary Ionic Compounds of Type I Cations</vt:lpstr>
      <vt:lpstr>Naming Type I Binary Ionic Compounds</vt:lpstr>
      <vt:lpstr>Base Names of Monoatomic Anions</vt:lpstr>
      <vt:lpstr>Naming Type II Binary Ionic Compounds</vt:lpstr>
      <vt:lpstr>Naming Type II Binary Ionic Compounds</vt:lpstr>
      <vt:lpstr>Naming Type II Binary Ionic Compounds</vt:lpstr>
      <vt:lpstr>Type II Cation</vt:lpstr>
      <vt:lpstr>Naming Ionic Compounds Containing Polyatomic Ions</vt:lpstr>
      <vt:lpstr>Common Polyatomic Ions</vt:lpstr>
      <vt:lpstr>Oxyanions</vt:lpstr>
      <vt:lpstr>Oxyanions</vt:lpstr>
      <vt:lpstr>Hydrated Ionic Compounds</vt:lpstr>
      <vt:lpstr>Hydrates</vt:lpstr>
      <vt:lpstr>Molecular Compounds: Formulas and Names</vt:lpstr>
      <vt:lpstr>Molecular Compounds</vt:lpstr>
      <vt:lpstr>Binary Molecular Compounds</vt:lpstr>
      <vt:lpstr>Acids</vt:lpstr>
      <vt:lpstr>Acids</vt:lpstr>
      <vt:lpstr>Acids</vt:lpstr>
      <vt:lpstr>Naming Binary Acids</vt:lpstr>
      <vt:lpstr>Naming Oxyacids</vt:lpstr>
      <vt:lpstr>Name the Following</vt:lpstr>
      <vt:lpstr>Slide 194</vt:lpstr>
      <vt:lpstr>Writing Formulas for Acids</vt:lpstr>
      <vt:lpstr>Acid Rain</vt:lpstr>
      <vt:lpstr>Inorganic Nomenclature Flow Chart</vt:lpstr>
      <vt:lpstr>Formula Mass</vt:lpstr>
      <vt:lpstr>Molar Mass of Compounds</vt:lpstr>
      <vt:lpstr>Molar Mass of Compounds</vt:lpstr>
      <vt:lpstr>Using Molar Mass to Count Molecules by Weighing</vt:lpstr>
      <vt:lpstr>Composition of Compounds</vt:lpstr>
      <vt:lpstr>Composition of Compounds</vt:lpstr>
      <vt:lpstr>Conversion Factors from Chemical Formula</vt:lpstr>
      <vt:lpstr>Determining a Chemical Formula from Experimental Data </vt:lpstr>
      <vt:lpstr>Finding an Empirical Formula</vt:lpstr>
      <vt:lpstr>Finding an Empirical Formula</vt:lpstr>
      <vt:lpstr>Molecular Formulas for Compounds</vt:lpstr>
      <vt:lpstr>Molecular Formulas for Compounds</vt:lpstr>
      <vt:lpstr>Combustion Analysis</vt:lpstr>
      <vt:lpstr>Combustion Analysis</vt:lpstr>
      <vt:lpstr>Chemical Reactions</vt:lpstr>
      <vt:lpstr>Chemical Equations</vt:lpstr>
      <vt:lpstr>Slide 214</vt:lpstr>
      <vt:lpstr>Combustion of Methane</vt:lpstr>
      <vt:lpstr>Combustion of Methane</vt:lpstr>
      <vt:lpstr>Combustion of Methane, Balanced</vt:lpstr>
      <vt:lpstr>Organic Compounds</vt:lpstr>
      <vt:lpstr>Modern Organic Compounds</vt:lpstr>
      <vt:lpstr>Carbon Bonding</vt:lpstr>
      <vt:lpstr>Carbon Bonding</vt:lpstr>
      <vt:lpstr>Hydrocarbons</vt:lpstr>
      <vt:lpstr>Hydrocarbons</vt:lpstr>
      <vt:lpstr>Naming of Hydrocarbons</vt:lpstr>
      <vt:lpstr>Common Hydrocarbons</vt:lpstr>
      <vt:lpstr>Functionalized Hydrocarbons</vt:lpstr>
      <vt:lpstr>Functionalized Hydrocarbons</vt:lpstr>
      <vt:lpstr>Families in Organic Compounds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 Chemistry Review Chapters 1-4</dc:title>
  <dc:creator>Shelbey Twining</dc:creator>
  <cp:lastModifiedBy>wtwining</cp:lastModifiedBy>
  <cp:revision>131</cp:revision>
  <dcterms:created xsi:type="dcterms:W3CDTF">2014-08-22T16:21:22Z</dcterms:created>
  <dcterms:modified xsi:type="dcterms:W3CDTF">2014-09-04T19:35:53Z</dcterms:modified>
</cp:coreProperties>
</file>